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57"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75" r:id="rId21"/>
  </p:sldIdLst>
  <p:sldSz cx="12192000" cy="6858000"/>
  <p:notesSz cx="6792913"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D3EDB121-8587-BDD0-B9EE-66F691457D98}" name="Guest User" initials="GU" userId="S::urn:spo:anon#1eff078d311d283f50eaaa305909879f84adab6987696aec0116ce15ee5f743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6EB425-0BAD-4A9F-BACD-627AD54437C8}" v="4" dt="2024-02-09T08:54:47.8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ie Martin" userId="a6c5b7d2-e1c7-4cb5-bc44-e3c28d2e24af" providerId="ADAL" clId="{526EB425-0BAD-4A9F-BACD-627AD54437C8}"/>
    <pc:docChg chg="custSel modSld">
      <pc:chgData name="Annie Martin" userId="a6c5b7d2-e1c7-4cb5-bc44-e3c28d2e24af" providerId="ADAL" clId="{526EB425-0BAD-4A9F-BACD-627AD54437C8}" dt="2024-02-09T09:00:08.308" v="41" actId="13926"/>
      <pc:docMkLst>
        <pc:docMk/>
      </pc:docMkLst>
      <pc:sldChg chg="modSp mod">
        <pc:chgData name="Annie Martin" userId="a6c5b7d2-e1c7-4cb5-bc44-e3c28d2e24af" providerId="ADAL" clId="{526EB425-0BAD-4A9F-BACD-627AD54437C8}" dt="2024-02-09T08:55:59.226" v="12" actId="20577"/>
        <pc:sldMkLst>
          <pc:docMk/>
          <pc:sldMk cId="3800178222" sldId="277"/>
        </pc:sldMkLst>
        <pc:graphicFrameChg chg="modGraphic">
          <ac:chgData name="Annie Martin" userId="a6c5b7d2-e1c7-4cb5-bc44-e3c28d2e24af" providerId="ADAL" clId="{526EB425-0BAD-4A9F-BACD-627AD54437C8}" dt="2024-02-09T08:55:59.226" v="12" actId="20577"/>
          <ac:graphicFrameMkLst>
            <pc:docMk/>
            <pc:sldMk cId="3800178222" sldId="277"/>
            <ac:graphicFrameMk id="4" creationId="{D24DD63F-FC3C-34F3-A3B6-B1384BC89EB2}"/>
          </ac:graphicFrameMkLst>
        </pc:graphicFrameChg>
      </pc:sldChg>
      <pc:sldChg chg="modSp mod">
        <pc:chgData name="Annie Martin" userId="a6c5b7d2-e1c7-4cb5-bc44-e3c28d2e24af" providerId="ADAL" clId="{526EB425-0BAD-4A9F-BACD-627AD54437C8}" dt="2024-02-09T08:58:02.371" v="23" actId="20577"/>
        <pc:sldMkLst>
          <pc:docMk/>
          <pc:sldMk cId="2306842985" sldId="287"/>
        </pc:sldMkLst>
        <pc:graphicFrameChg chg="modGraphic">
          <ac:chgData name="Annie Martin" userId="a6c5b7d2-e1c7-4cb5-bc44-e3c28d2e24af" providerId="ADAL" clId="{526EB425-0BAD-4A9F-BACD-627AD54437C8}" dt="2024-02-09T08:58:02.371" v="23" actId="20577"/>
          <ac:graphicFrameMkLst>
            <pc:docMk/>
            <pc:sldMk cId="2306842985" sldId="287"/>
            <ac:graphicFrameMk id="8" creationId="{2C85FAA3-F922-BB05-A167-650ABD1623C5}"/>
          </ac:graphicFrameMkLst>
        </pc:graphicFrameChg>
      </pc:sldChg>
      <pc:sldChg chg="modSp mod">
        <pc:chgData name="Annie Martin" userId="a6c5b7d2-e1c7-4cb5-bc44-e3c28d2e24af" providerId="ADAL" clId="{526EB425-0BAD-4A9F-BACD-627AD54437C8}" dt="2024-02-09T09:00:08.308" v="41" actId="13926"/>
        <pc:sldMkLst>
          <pc:docMk/>
          <pc:sldMk cId="1558634773" sldId="289"/>
        </pc:sldMkLst>
        <pc:graphicFrameChg chg="modGraphic">
          <ac:chgData name="Annie Martin" userId="a6c5b7d2-e1c7-4cb5-bc44-e3c28d2e24af" providerId="ADAL" clId="{526EB425-0BAD-4A9F-BACD-627AD54437C8}" dt="2024-02-09T09:00:08.308" v="41" actId="13926"/>
          <ac:graphicFrameMkLst>
            <pc:docMk/>
            <pc:sldMk cId="1558634773" sldId="289"/>
            <ac:graphicFrameMk id="10" creationId="{A7A35753-3124-D3AF-0DE9-44A472F4073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3596" cy="4979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7745" y="0"/>
            <a:ext cx="2943596" cy="497976"/>
          </a:xfrm>
          <a:prstGeom prst="rect">
            <a:avLst/>
          </a:prstGeom>
        </p:spPr>
        <p:txBody>
          <a:bodyPr vert="horz" lIns="91440" tIns="45720" rIns="91440" bIns="45720" rtlCol="0"/>
          <a:lstStyle>
            <a:lvl1pPr algn="r">
              <a:defRPr sz="1200"/>
            </a:lvl1pPr>
          </a:lstStyle>
          <a:p>
            <a:fld id="{7487ADD9-2083-264C-A652-8D52D02F7E72}" type="datetimeFigureOut">
              <a:rPr lang="en-US" smtClean="0"/>
              <a:t>2/9/2024</a:t>
            </a:fld>
            <a:endParaRPr lang="en-US"/>
          </a:p>
        </p:txBody>
      </p:sp>
      <p:sp>
        <p:nvSpPr>
          <p:cNvPr id="4" name="Slide Image Placeholder 3"/>
          <p:cNvSpPr>
            <a:spLocks noGrp="1" noRot="1" noChangeAspect="1"/>
          </p:cNvSpPr>
          <p:nvPr>
            <p:ph type="sldImg" idx="2"/>
          </p:nvPr>
        </p:nvSpPr>
        <p:spPr>
          <a:xfrm>
            <a:off x="419100" y="1239838"/>
            <a:ext cx="5954713"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292" y="4776431"/>
            <a:ext cx="5434330" cy="39079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7076"/>
            <a:ext cx="2943596" cy="4979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7745" y="9427076"/>
            <a:ext cx="2943596" cy="497975"/>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AE46C21D-EBB5-4F3D-B06D-166777189317}" type="datetime1">
              <a:rPr lang="en-US" smtClean="0"/>
              <a:t>2/9/2024</a:t>
            </a:fld>
            <a:endParaRPr lang="en-US"/>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1DFFEA26-EB1D-498C-95CD-1ECE586790AA}" type="datetime1">
              <a:rPr lang="en-US" smtClean="0"/>
              <a:t>2/9/2024</a:t>
            </a:fld>
            <a:endParaRPr lang="en-US"/>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539842EE-D56F-4F18-94E7-094CEF23F906}" type="datetime1">
              <a:rPr lang="en-US" smtClean="0"/>
              <a:t>2/9/2024</a:t>
            </a:fld>
            <a:endParaRPr lang="en-US"/>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45B08281-154C-4FEF-A6DF-18BA3AC0F374}" type="datetime1">
              <a:rPr lang="en-US" smtClean="0"/>
              <a:t>2/9/2024</a:t>
            </a:fld>
            <a:endParaRPr lang="en-US"/>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04D857D4-BD7E-4A06-844B-AAD504F1114F}" type="datetime1">
              <a:rPr lang="en-US" smtClean="0"/>
              <a:t>2/9/2024</a:t>
            </a:fld>
            <a:endParaRPr lang="en-US"/>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916AFA50-87A4-4E99-B112-8C6B1DFB84B2}" type="datetime1">
              <a:rPr lang="en-US" smtClean="0"/>
              <a:t>2/9/2024</a:t>
            </a:fld>
            <a:endParaRPr lang="en-US"/>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6B3905CA-BF0F-4A1B-AA0D-85E42F5D5A85}" type="datetime1">
              <a:rPr lang="en-US" smtClean="0"/>
              <a:t>2/9/2024</a:t>
            </a:fld>
            <a:endParaRPr lang="en-US"/>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D3DA9A77-60C0-4BB8-898D-2828EE4073AD}" type="datetime1">
              <a:rPr lang="en-US" smtClean="0"/>
              <a:t>2/9/2024</a:t>
            </a:fld>
            <a:endParaRPr lang="en-US"/>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C1F30CD5-42B1-4614-9F46-5D29928CC2DB}" type="datetime1">
              <a:rPr lang="en-US" smtClean="0"/>
              <a:t>2/9/2024</a:t>
            </a:fld>
            <a:endParaRPr lang="en-US"/>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EE6020E3-D95B-4E55-964F-4B1A98BDAA6F}" type="datetime1">
              <a:rPr lang="en-US" smtClean="0"/>
              <a:t>2/9/2024</a:t>
            </a:fld>
            <a:endParaRPr lang="en-US"/>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FC9A72C8-1C87-42EF-8A11-BF6DFA19ED8B}" type="datetime1">
              <a:rPr lang="en-US" smtClean="0"/>
              <a:t>2/9/2024</a:t>
            </a:fld>
            <a:endParaRPr lang="en-US"/>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962394" y="0"/>
            <a:ext cx="7096933" cy="2387600"/>
          </a:xfrm>
        </p:spPr>
        <p:txBody>
          <a:bodyPr/>
          <a:lstStyle/>
          <a:p>
            <a:r>
              <a:rPr lang="en-US" sz="2800"/>
              <a:t>Impact of Ukraine </a:t>
            </a:r>
            <a:r>
              <a:rPr lang="en-US" sz="2800">
                <a:solidFill>
                  <a:schemeClr val="bg1">
                    <a:lumMod val="65000"/>
                  </a:schemeClr>
                </a:solidFill>
              </a:rPr>
              <a:t>full </a:t>
            </a:r>
            <a:r>
              <a:rPr lang="en-US" sz="2800"/>
              <a:t>trade liberalization on EU producers/manufacturers</a:t>
            </a:r>
          </a:p>
        </p:txBody>
      </p:sp>
      <p:sp>
        <p:nvSpPr>
          <p:cNvPr id="4" name="Rectangle 1">
            <a:extLst>
              <a:ext uri="{FF2B5EF4-FFF2-40B4-BE49-F238E27FC236}">
                <a16:creationId xmlns:a16="http://schemas.microsoft.com/office/drawing/2014/main" id="{62650885-7F5C-F770-2AFE-C6AE0BABF166}"/>
              </a:ext>
            </a:extLst>
          </p:cNvPr>
          <p:cNvSpPr>
            <a:spLocks noGrp="1" noChangeArrowheads="1"/>
          </p:cNvSpPr>
          <p:nvPr>
            <p:ph type="subTitle" idx="1"/>
          </p:nvPr>
        </p:nvSpPr>
        <p:spPr bwMode="auto">
          <a:xfrm>
            <a:off x="962394" y="2646762"/>
            <a:ext cx="6370578" cy="15644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77744" rIns="9144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BE" sz="1200" b="1" i="0" u="none" strike="noStrike" cap="none" normalizeH="0" baseline="0">
                <a:ln>
                  <a:noFill/>
                </a:ln>
                <a:solidFill>
                  <a:srgbClr val="000000"/>
                </a:solidFill>
                <a:effectLst/>
                <a:latin typeface="+mj-lt"/>
                <a:cs typeface="Calibri" panose="020F0502020204030204" pitchFamily="34" charset="0"/>
              </a:rPr>
              <a:t>AVEC </a:t>
            </a:r>
            <a:r>
              <a:rPr kumimoji="0" lang="en-US" altLang="en-BE" sz="1200" b="0" i="0" u="none" strike="noStrike" cap="none" normalizeH="0" baseline="0">
                <a:ln>
                  <a:noFill/>
                </a:ln>
                <a:solidFill>
                  <a:srgbClr val="000000"/>
                </a:solidFill>
                <a:effectLst/>
                <a:latin typeface="+mj-lt"/>
                <a:cs typeface="Calibri" panose="020F0502020204030204" pitchFamily="34" charset="0"/>
              </a:rPr>
              <a:t>– Association of Poultry Processors and Poultry Trade in the EU countries</a:t>
            </a:r>
            <a:endParaRPr lang="en-US" altLang="en-BE" sz="1200">
              <a:solidFill>
                <a:srgbClr val="212121"/>
              </a:solidFill>
              <a:latin typeface="+mj-lt"/>
              <a:cs typeface="Calibri" panose="020F050202020403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BE" sz="1200" b="1" i="0" u="none" strike="noStrike" cap="none" normalizeH="0" baseline="0">
                <a:ln>
                  <a:noFill/>
                </a:ln>
                <a:solidFill>
                  <a:srgbClr val="000000"/>
                </a:solidFill>
                <a:effectLst/>
                <a:latin typeface="+mj-lt"/>
                <a:cs typeface="Calibri" panose="020F0502020204030204" pitchFamily="34" charset="0"/>
              </a:rPr>
              <a:t>CEFS </a:t>
            </a:r>
            <a:r>
              <a:rPr kumimoji="0" lang="en-US" altLang="en-BE" sz="1200" b="0" i="0" u="none" strike="noStrike" cap="none" normalizeH="0" baseline="0">
                <a:ln>
                  <a:noFill/>
                </a:ln>
                <a:solidFill>
                  <a:srgbClr val="000000"/>
                </a:solidFill>
                <a:effectLst/>
                <a:latin typeface="+mj-lt"/>
                <a:cs typeface="Calibri" panose="020F0502020204030204" pitchFamily="34" charset="0"/>
              </a:rPr>
              <a:t>–  European Association of Sugar Manufacturers</a:t>
            </a:r>
            <a:endParaRPr lang="en-US" altLang="en-BE" sz="1200">
              <a:solidFill>
                <a:srgbClr val="212121"/>
              </a:solidFill>
              <a:latin typeface="+mj-lt"/>
              <a:cs typeface="Calibri" panose="020F050202020403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BE" sz="1200" b="1" i="0" u="none" strike="noStrike" cap="none" normalizeH="0" baseline="0">
                <a:ln>
                  <a:noFill/>
                </a:ln>
                <a:solidFill>
                  <a:srgbClr val="000000"/>
                </a:solidFill>
                <a:effectLst/>
                <a:latin typeface="+mj-lt"/>
                <a:cs typeface="Calibri" panose="020F0502020204030204" pitchFamily="34" charset="0"/>
              </a:rPr>
              <a:t>CEPM </a:t>
            </a:r>
            <a:r>
              <a:rPr kumimoji="0" lang="en-US" altLang="en-BE" sz="1200" b="0" i="0" u="none" strike="noStrike" cap="none" normalizeH="0" baseline="0">
                <a:ln>
                  <a:noFill/>
                </a:ln>
                <a:solidFill>
                  <a:srgbClr val="000000"/>
                </a:solidFill>
                <a:effectLst/>
                <a:latin typeface="+mj-lt"/>
                <a:cs typeface="Calibri" panose="020F0502020204030204" pitchFamily="34" charset="0"/>
              </a:rPr>
              <a:t>– European Confederation of Maize Production</a:t>
            </a:r>
            <a:endParaRPr lang="en-US" altLang="en-BE" sz="1200">
              <a:solidFill>
                <a:srgbClr val="212121"/>
              </a:solidFill>
              <a:latin typeface="+mj-lt"/>
              <a:cs typeface="Calibri" panose="020F050202020403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BE" sz="1200" b="1" i="0" u="none" strike="noStrike" cap="none" normalizeH="0" baseline="0">
                <a:ln>
                  <a:noFill/>
                </a:ln>
                <a:solidFill>
                  <a:srgbClr val="000000"/>
                </a:solidFill>
                <a:effectLst/>
                <a:latin typeface="+mj-lt"/>
                <a:cs typeface="Calibri" panose="020F0502020204030204" pitchFamily="34" charset="0"/>
              </a:rPr>
              <a:t>CIBE </a:t>
            </a:r>
            <a:r>
              <a:rPr kumimoji="0" lang="en-US" altLang="en-BE" sz="1200" b="0" i="0" u="none" strike="noStrike" cap="none" normalizeH="0" baseline="0">
                <a:ln>
                  <a:noFill/>
                </a:ln>
                <a:solidFill>
                  <a:srgbClr val="000000"/>
                </a:solidFill>
                <a:effectLst/>
                <a:latin typeface="+mj-lt"/>
                <a:cs typeface="Calibri" panose="020F0502020204030204" pitchFamily="34" charset="0"/>
              </a:rPr>
              <a:t>– International Confederation of European Beet Growers</a:t>
            </a:r>
            <a:endParaRPr lang="en-US" altLang="en-BE" sz="1200">
              <a:solidFill>
                <a:srgbClr val="212121"/>
              </a:solidFill>
              <a:latin typeface="+mj-lt"/>
              <a:cs typeface="Calibri" panose="020F050202020403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BE" sz="1200" b="1" i="0" u="none" strike="noStrike" cap="none" normalizeH="0" baseline="0">
                <a:ln>
                  <a:noFill/>
                </a:ln>
                <a:solidFill>
                  <a:srgbClr val="000000"/>
                </a:solidFill>
                <a:effectLst/>
                <a:latin typeface="+mj-lt"/>
                <a:cs typeface="Calibri" panose="020F0502020204030204" pitchFamily="34" charset="0"/>
              </a:rPr>
              <a:t>Copa-</a:t>
            </a:r>
            <a:r>
              <a:rPr kumimoji="0" lang="en-US" altLang="en-BE" sz="1200" b="1" i="0" u="none" strike="noStrike" cap="none" normalizeH="0" baseline="0" err="1">
                <a:ln>
                  <a:noFill/>
                </a:ln>
                <a:solidFill>
                  <a:srgbClr val="000000"/>
                </a:solidFill>
                <a:effectLst/>
                <a:latin typeface="+mj-lt"/>
                <a:cs typeface="Calibri" panose="020F0502020204030204" pitchFamily="34" charset="0"/>
              </a:rPr>
              <a:t>Cogeca</a:t>
            </a:r>
            <a:r>
              <a:rPr kumimoji="0" lang="en-US" altLang="en-BE" sz="1200" b="0" i="0" u="none" strike="noStrike" cap="none" normalizeH="0" baseline="0">
                <a:ln>
                  <a:noFill/>
                </a:ln>
                <a:solidFill>
                  <a:srgbClr val="000000"/>
                </a:solidFill>
                <a:effectLst/>
                <a:latin typeface="+mj-lt"/>
                <a:cs typeface="Calibri" panose="020F0502020204030204" pitchFamily="34" charset="0"/>
              </a:rPr>
              <a:t> - the united voice of farmers and their cooperatives in the European Union</a:t>
            </a:r>
            <a:endParaRPr lang="en-US" altLang="en-BE" sz="1200">
              <a:solidFill>
                <a:srgbClr val="212121"/>
              </a:solidFill>
              <a:latin typeface="+mj-lt"/>
              <a:cs typeface="Calibri" panose="020F050202020403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BE" sz="1200" b="1" i="0" u="none" strike="noStrike" cap="none" normalizeH="0" baseline="0">
                <a:ln>
                  <a:noFill/>
                </a:ln>
                <a:solidFill>
                  <a:srgbClr val="000000"/>
                </a:solidFill>
                <a:effectLst/>
                <a:latin typeface="+mj-lt"/>
                <a:cs typeface="Calibri" panose="020F0502020204030204" pitchFamily="34" charset="0"/>
              </a:rPr>
              <a:t>EUWEP </a:t>
            </a:r>
            <a:r>
              <a:rPr kumimoji="0" lang="en-US" altLang="en-BE" sz="1200" b="0" i="0" u="none" strike="noStrike" cap="none" normalizeH="0" baseline="0">
                <a:ln>
                  <a:noFill/>
                </a:ln>
                <a:solidFill>
                  <a:srgbClr val="000000"/>
                </a:solidFill>
                <a:effectLst/>
                <a:latin typeface="+mj-lt"/>
                <a:cs typeface="Calibri" panose="020F0502020204030204" pitchFamily="34" charset="0"/>
              </a:rPr>
              <a:t>– European Union of Wholesale with Eggs, Egg Products, Poultry and Game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B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83010F-FBF0-A623-DF17-96046A6CC4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5B53B6-5D1D-855F-40A7-5AF1D243E6BD}"/>
              </a:ext>
            </a:extLst>
          </p:cNvPr>
          <p:cNvSpPr>
            <a:spLocks noGrp="1"/>
          </p:cNvSpPr>
          <p:nvPr>
            <p:ph type="title"/>
          </p:nvPr>
        </p:nvSpPr>
        <p:spPr>
          <a:xfrm>
            <a:off x="955056" y="639619"/>
            <a:ext cx="9779183" cy="550492"/>
          </a:xfrm>
        </p:spPr>
        <p:txBody>
          <a:bodyPr/>
          <a:lstStyle/>
          <a:p>
            <a:r>
              <a:rPr lang="en-US" sz="2800"/>
              <a:t>2. Presentation of the impact of the trade liberalization for EU producers and manufacturers</a:t>
            </a:r>
          </a:p>
        </p:txBody>
      </p:sp>
      <p:sp>
        <p:nvSpPr>
          <p:cNvPr id="3" name="Content Placeholder 2">
            <a:extLst>
              <a:ext uri="{FF2B5EF4-FFF2-40B4-BE49-F238E27FC236}">
                <a16:creationId xmlns:a16="http://schemas.microsoft.com/office/drawing/2014/main" id="{F5CAF363-C65A-CA71-CDE9-70995A199346}"/>
              </a:ext>
            </a:extLst>
          </p:cNvPr>
          <p:cNvSpPr>
            <a:spLocks noGrp="1"/>
          </p:cNvSpPr>
          <p:nvPr>
            <p:ph idx="1"/>
          </p:nvPr>
        </p:nvSpPr>
        <p:spPr>
          <a:xfrm>
            <a:off x="955826" y="1577200"/>
            <a:ext cx="9779182" cy="3764748"/>
          </a:xfrm>
        </p:spPr>
        <p:txBody>
          <a:bodyPr vert="horz" lIns="91440" tIns="45720" rIns="91440" bIns="45720" rtlCol="0" anchor="t">
            <a:normAutofit/>
          </a:bodyPr>
          <a:lstStyle/>
          <a:p>
            <a:r>
              <a:rPr lang="en-US" b="1" u="sng"/>
              <a:t>Sugar:</a:t>
            </a:r>
          </a:p>
          <a:p>
            <a:endParaRPr lang="en-US" sz="2000">
              <a:highlight>
                <a:srgbClr val="FFFF00"/>
              </a:highlight>
            </a:endParaRPr>
          </a:p>
          <a:p>
            <a:endParaRPr lang="en-US"/>
          </a:p>
        </p:txBody>
      </p:sp>
      <p:sp>
        <p:nvSpPr>
          <p:cNvPr id="5" name="Footer Placeholder 4">
            <a:extLst>
              <a:ext uri="{FF2B5EF4-FFF2-40B4-BE49-F238E27FC236}">
                <a16:creationId xmlns:a16="http://schemas.microsoft.com/office/drawing/2014/main" id="{C6E9A391-833B-ED85-8D9F-104EB9915E14}"/>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7A54D549-7FD9-1736-EC12-2D0BE5A4D624}"/>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10</a:t>
            </a:fld>
            <a:endParaRPr lang="en-US"/>
          </a:p>
        </p:txBody>
      </p:sp>
      <p:sp>
        <p:nvSpPr>
          <p:cNvPr id="4" name="TextBox 3">
            <a:extLst>
              <a:ext uri="{FF2B5EF4-FFF2-40B4-BE49-F238E27FC236}">
                <a16:creationId xmlns:a16="http://schemas.microsoft.com/office/drawing/2014/main" id="{AA62A048-9C97-D972-5BB4-C4D724FEE9FA}"/>
              </a:ext>
            </a:extLst>
          </p:cNvPr>
          <p:cNvSpPr txBox="1"/>
          <p:nvPr/>
        </p:nvSpPr>
        <p:spPr>
          <a:xfrm>
            <a:off x="785004" y="1892061"/>
            <a:ext cx="10219425"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u="sng"/>
          </a:p>
          <a:p>
            <a:r>
              <a:rPr lang="en-US">
                <a:latin typeface="Arial"/>
                <a:cs typeface="Arial"/>
              </a:rPr>
              <a:t>•</a:t>
            </a:r>
            <a:r>
              <a:rPr lang="en-US">
                <a:latin typeface="Arial"/>
                <a:ea typeface="+mn-lt"/>
                <a:cs typeface="Arial"/>
              </a:rPr>
              <a:t> </a:t>
            </a:r>
            <a:r>
              <a:rPr lang="en-US">
                <a:ea typeface="+mn-lt"/>
                <a:cs typeface="+mn-lt"/>
              </a:rPr>
              <a:t>Clear incentive to grow more beet and more sugar in Ukraine to be exported to the EU :</a:t>
            </a:r>
            <a:endParaRPr lang="en-US"/>
          </a:p>
          <a:p>
            <a:r>
              <a:rPr lang="en-US">
                <a:ea typeface="+mn-lt"/>
                <a:cs typeface="+mn-lt"/>
              </a:rPr>
              <a:t>- Ukrainian Government and industry expect to export 650,000 </a:t>
            </a:r>
            <a:r>
              <a:rPr lang="en-US" err="1">
                <a:ea typeface="+mn-lt"/>
                <a:cs typeface="+mn-lt"/>
              </a:rPr>
              <a:t>tonnes</a:t>
            </a:r>
            <a:r>
              <a:rPr lang="en-US">
                <a:ea typeface="+mn-lt"/>
                <a:cs typeface="+mn-lt"/>
              </a:rPr>
              <a:t> of sugar to the EU – more than 30 times Ukraine’s annual import quota established by the 2014 Association Agreement. According to the Ukrainian Ministry of Agriculture, sugar beet farming expanded by 38 % in 2023/24</a:t>
            </a:r>
            <a:endParaRPr lang="en-US"/>
          </a:p>
          <a:p>
            <a:r>
              <a:rPr lang="en-US">
                <a:ea typeface="+mn-lt"/>
                <a:cs typeface="+mn-lt"/>
              </a:rPr>
              <a:t>  Ukraine sugar industry anticipates further growth in sugar beet area and production,      potentially resulting in an exportable sugar surplus of around 1 million </a:t>
            </a:r>
            <a:r>
              <a:rPr lang="en-US" err="1">
                <a:ea typeface="+mn-lt"/>
                <a:cs typeface="+mn-lt"/>
              </a:rPr>
              <a:t>tonnes</a:t>
            </a:r>
            <a:r>
              <a:rPr lang="en-US">
                <a:ea typeface="+mn-lt"/>
                <a:cs typeface="+mn-lt"/>
              </a:rPr>
              <a:t> in 2024/25</a:t>
            </a:r>
            <a:endParaRPr lang="en-US"/>
          </a:p>
          <a:p>
            <a:r>
              <a:rPr lang="en-US">
                <a:latin typeface="Arial"/>
                <a:cs typeface="Arial"/>
              </a:rPr>
              <a:t>•</a:t>
            </a:r>
            <a:r>
              <a:rPr lang="en-US">
                <a:latin typeface="Arial"/>
                <a:ea typeface="+mn-lt"/>
                <a:cs typeface="Arial"/>
              </a:rPr>
              <a:t> </a:t>
            </a:r>
            <a:r>
              <a:rPr lang="en-US">
                <a:ea typeface="+mn-lt"/>
                <a:cs typeface="+mn-lt"/>
              </a:rPr>
              <a:t>Leading to disruption of the EU single market and disruption of regional markets has taken place in neighboring countries pushing some Member States to decide unilateral provisions, </a:t>
            </a:r>
            <a:endParaRPr lang="en-US"/>
          </a:p>
          <a:p>
            <a:r>
              <a:rPr lang="en-US">
                <a:latin typeface="Arial"/>
                <a:cs typeface="Arial"/>
              </a:rPr>
              <a:t>•</a:t>
            </a:r>
            <a:r>
              <a:rPr lang="en-US">
                <a:latin typeface="Arial"/>
                <a:ea typeface="+mn-lt"/>
                <a:cs typeface="Arial"/>
              </a:rPr>
              <a:t> </a:t>
            </a:r>
            <a:r>
              <a:rPr lang="en-US">
                <a:ea typeface="+mn-lt"/>
                <a:cs typeface="+mn-lt"/>
              </a:rPr>
              <a:t>EU prices (average market price, average short-term price and spot values) have started to decrease since summer 2023 (decrease by €250/t of sugar spot values). All analysts consider that the downward trend in prices in the EU is mainly due to these imports from Ukraine.</a:t>
            </a:r>
            <a:endParaRPr lang="en-US"/>
          </a:p>
          <a:p>
            <a:r>
              <a:rPr lang="en-US">
                <a:latin typeface="Arial"/>
                <a:cs typeface="Arial"/>
              </a:rPr>
              <a:t>•</a:t>
            </a:r>
            <a:r>
              <a:rPr lang="en-US">
                <a:latin typeface="Arial"/>
                <a:ea typeface="+mn-lt"/>
                <a:cs typeface="Arial"/>
              </a:rPr>
              <a:t> </a:t>
            </a:r>
            <a:r>
              <a:rPr lang="en-US">
                <a:ea typeface="+mn-lt"/>
                <a:cs typeface="+mn-lt"/>
              </a:rPr>
              <a:t>EU sugar beet growers’ decision for their sowing 2024/2025 will be impacted downward and as result sugar manufacturers will also be impacted</a:t>
            </a:r>
            <a:endParaRPr lang="en-US"/>
          </a:p>
          <a:p>
            <a:endParaRPr lang="en-US" b="1" u="sng"/>
          </a:p>
          <a:p>
            <a:endParaRPr lang="fr-BE"/>
          </a:p>
          <a:p>
            <a:endParaRPr lang="en-US"/>
          </a:p>
        </p:txBody>
      </p:sp>
    </p:spTree>
    <p:extLst>
      <p:ext uri="{BB962C8B-B14F-4D97-AF65-F5344CB8AC3E}">
        <p14:creationId xmlns:p14="http://schemas.microsoft.com/office/powerpoint/2010/main" val="641477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B005E-9D54-447E-32C1-5E5E033F12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961852-0998-E03C-BF01-1A1208EFF39F}"/>
              </a:ext>
            </a:extLst>
          </p:cNvPr>
          <p:cNvSpPr>
            <a:spLocks noGrp="1"/>
          </p:cNvSpPr>
          <p:nvPr>
            <p:ph type="title"/>
          </p:nvPr>
        </p:nvSpPr>
        <p:spPr>
          <a:xfrm>
            <a:off x="955056" y="639619"/>
            <a:ext cx="9779183" cy="550492"/>
          </a:xfrm>
        </p:spPr>
        <p:txBody>
          <a:bodyPr/>
          <a:lstStyle/>
          <a:p>
            <a:r>
              <a:rPr lang="en-US" sz="2800"/>
              <a:t>3. Potential political impact of the trade liberalization without some restrictions</a:t>
            </a:r>
          </a:p>
        </p:txBody>
      </p:sp>
      <p:sp>
        <p:nvSpPr>
          <p:cNvPr id="3" name="Content Placeholder 2">
            <a:extLst>
              <a:ext uri="{FF2B5EF4-FFF2-40B4-BE49-F238E27FC236}">
                <a16:creationId xmlns:a16="http://schemas.microsoft.com/office/drawing/2014/main" id="{40CD3883-ECA6-0B4C-2FF2-900352F65E1F}"/>
              </a:ext>
            </a:extLst>
          </p:cNvPr>
          <p:cNvSpPr>
            <a:spLocks noGrp="1"/>
          </p:cNvSpPr>
          <p:nvPr>
            <p:ph idx="1"/>
          </p:nvPr>
        </p:nvSpPr>
        <p:spPr>
          <a:xfrm>
            <a:off x="553344" y="1596662"/>
            <a:ext cx="10461569" cy="4128814"/>
          </a:xfrm>
        </p:spPr>
        <p:txBody>
          <a:bodyPr vert="horz" lIns="91440" tIns="45720" rIns="91440" bIns="45720" rtlCol="0" anchor="t">
            <a:normAutofit/>
          </a:bodyPr>
          <a:lstStyle/>
          <a:p>
            <a:pPr marL="457200" indent="-457200">
              <a:buFont typeface="Arial" panose="020B0604020202020204" pitchFamily="34" charset="0"/>
              <a:buChar char="•"/>
            </a:pPr>
            <a:r>
              <a:rPr lang="en-US" sz="2200"/>
              <a:t>We risk losing support to Ukraine if a good compromise is not found (farmers protests, major topic in some elections)</a:t>
            </a:r>
          </a:p>
          <a:p>
            <a:pPr marL="457200" indent="-457200">
              <a:buFont typeface="Arial" panose="020B0604020202020204" pitchFamily="34" charset="0"/>
              <a:buChar char="•"/>
            </a:pPr>
            <a:endParaRPr lang="en-US" sz="2200"/>
          </a:p>
          <a:p>
            <a:pPr marL="457200" indent="-457200">
              <a:buFont typeface="Arial" panose="020B0604020202020204" pitchFamily="34" charset="0"/>
              <a:buChar char="•"/>
            </a:pPr>
            <a:r>
              <a:rPr lang="en-US" sz="2200"/>
              <a:t>Loss of the markets in North Africa and Central Asia to the benefit of Russia</a:t>
            </a:r>
          </a:p>
          <a:p>
            <a:pPr marL="457200" indent="-457200">
              <a:buFont typeface="Arial" panose="020B0604020202020204" pitchFamily="34" charset="0"/>
              <a:buChar char="•"/>
            </a:pPr>
            <a:endParaRPr lang="en-US" sz="2200"/>
          </a:p>
          <a:p>
            <a:pPr marL="457200" indent="-457200">
              <a:buFont typeface="Arial" panose="020B0604020202020204" pitchFamily="34" charset="0"/>
              <a:buChar char="•"/>
            </a:pPr>
            <a:r>
              <a:rPr lang="en-US" sz="2200"/>
              <a:t>When Ukraine will become an EU MS, they should maintain access to previous markets to avoid dependance to the EU</a:t>
            </a:r>
          </a:p>
          <a:p>
            <a:pPr marL="457200" indent="-457200">
              <a:buFont typeface="Arial" panose="020B0604020202020204" pitchFamily="34" charset="0"/>
              <a:buChar char="•"/>
            </a:pPr>
            <a:endParaRPr lang="en-US" sz="2200"/>
          </a:p>
          <a:p>
            <a:pPr marL="457200" indent="-457200">
              <a:buFont typeface="Arial" panose="020B0604020202020204" pitchFamily="34" charset="0"/>
              <a:buChar char="•"/>
            </a:pPr>
            <a:r>
              <a:rPr lang="en-US" sz="2200"/>
              <a:t>Fragmentation of the EU single market cannot be accepted: we need an EU solution (risk of the licensing system, especially for cereals and oilseeds)</a:t>
            </a:r>
          </a:p>
          <a:p>
            <a:pPr marL="457200" indent="-457200">
              <a:buFont typeface="Arial" panose="020B0604020202020204" pitchFamily="34" charset="0"/>
              <a:buChar char="•"/>
            </a:pPr>
            <a:endParaRPr lang="en-US" b="1" u="sng"/>
          </a:p>
          <a:p>
            <a:pPr marL="457200" indent="-457200">
              <a:buFont typeface="Arial" panose="020B0604020202020204" pitchFamily="34" charset="0"/>
              <a:buChar char="•"/>
            </a:pPr>
            <a:endParaRPr lang="en-US" b="1" u="sng"/>
          </a:p>
          <a:p>
            <a:endParaRPr lang="en-US" b="1" u="sng"/>
          </a:p>
          <a:p>
            <a:endParaRPr lang="en-US"/>
          </a:p>
        </p:txBody>
      </p:sp>
      <p:sp>
        <p:nvSpPr>
          <p:cNvPr id="5" name="Footer Placeholder 4">
            <a:extLst>
              <a:ext uri="{FF2B5EF4-FFF2-40B4-BE49-F238E27FC236}">
                <a16:creationId xmlns:a16="http://schemas.microsoft.com/office/drawing/2014/main" id="{28EE3A3A-E499-936A-73F2-A32A965B7A9F}"/>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660E9985-12E5-5487-F620-0F04602A0716}"/>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11</a:t>
            </a:fld>
            <a:endParaRPr lang="en-US"/>
          </a:p>
        </p:txBody>
      </p:sp>
    </p:spTree>
    <p:extLst>
      <p:ext uri="{BB962C8B-B14F-4D97-AF65-F5344CB8AC3E}">
        <p14:creationId xmlns:p14="http://schemas.microsoft.com/office/powerpoint/2010/main" val="420119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9899A5-C5B2-ADE7-1585-28BF59BC8F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7BAA10-789D-2F33-B1E2-318A6A4CD107}"/>
              </a:ext>
            </a:extLst>
          </p:cNvPr>
          <p:cNvSpPr>
            <a:spLocks noGrp="1"/>
          </p:cNvSpPr>
          <p:nvPr>
            <p:ph type="title"/>
          </p:nvPr>
        </p:nvSpPr>
        <p:spPr>
          <a:xfrm>
            <a:off x="955056" y="639619"/>
            <a:ext cx="9779183" cy="550492"/>
          </a:xfrm>
        </p:spPr>
        <p:txBody>
          <a:bodyPr/>
          <a:lstStyle/>
          <a:p>
            <a:r>
              <a:rPr lang="en-US" sz="2800"/>
              <a:t>4. Commission’s proposal for the renewal of Ukraine ATM</a:t>
            </a:r>
          </a:p>
        </p:txBody>
      </p:sp>
      <p:sp>
        <p:nvSpPr>
          <p:cNvPr id="3" name="Content Placeholder 2">
            <a:extLst>
              <a:ext uri="{FF2B5EF4-FFF2-40B4-BE49-F238E27FC236}">
                <a16:creationId xmlns:a16="http://schemas.microsoft.com/office/drawing/2014/main" id="{8AC3CD2B-596E-EC61-F707-C7BF552C0339}"/>
              </a:ext>
            </a:extLst>
          </p:cNvPr>
          <p:cNvSpPr>
            <a:spLocks noGrp="1"/>
          </p:cNvSpPr>
          <p:nvPr>
            <p:ph idx="1"/>
          </p:nvPr>
        </p:nvSpPr>
        <p:spPr>
          <a:xfrm>
            <a:off x="416866" y="1300960"/>
            <a:ext cx="10563928" cy="3946844"/>
          </a:xfrm>
        </p:spPr>
        <p:txBody>
          <a:bodyPr vert="horz" lIns="91440" tIns="45720" rIns="91440" bIns="45720" rtlCol="0" anchor="t">
            <a:normAutofit lnSpcReduction="10000"/>
          </a:bodyPr>
          <a:lstStyle/>
          <a:p>
            <a:pPr marL="228600">
              <a:lnSpc>
                <a:spcPct val="107000"/>
              </a:lnSpc>
              <a:spcAft>
                <a:spcPts val="800"/>
              </a:spcAft>
            </a:pPr>
            <a:r>
              <a:rPr lang="en-US" sz="1600" b="1" u="sng" kern="100">
                <a:effectLst/>
                <a:ea typeface="Calibri"/>
                <a:cs typeface="Times New Roman"/>
              </a:rPr>
              <a:t>For Poultry, eggs, and sugar:</a:t>
            </a:r>
            <a:endParaRPr lang="en-BE" sz="1600" u="sng" kern="100">
              <a:effectLst/>
              <a:ea typeface="Calibri"/>
              <a:cs typeface="Times New Roman"/>
            </a:endParaRPr>
          </a:p>
          <a:p>
            <a:pPr marL="342900" indent="-342900" algn="just">
              <a:lnSpc>
                <a:spcPct val="107000"/>
              </a:lnSpc>
              <a:buFont typeface="Symbol" panose="05050102010706020507" pitchFamily="18" charset="2"/>
              <a:buChar char=""/>
            </a:pPr>
            <a:r>
              <a:rPr lang="en-US" sz="1600" b="1" kern="100">
                <a:effectLst/>
                <a:ea typeface="Calibri"/>
                <a:cs typeface="Times New Roman"/>
              </a:rPr>
              <a:t>Automatic triggering for the period 6</a:t>
            </a:r>
            <a:r>
              <a:rPr lang="en-US" sz="1600" b="1" kern="100" baseline="30000">
                <a:effectLst/>
                <a:ea typeface="Calibri"/>
                <a:cs typeface="Times New Roman"/>
              </a:rPr>
              <a:t>th</a:t>
            </a:r>
            <a:r>
              <a:rPr lang="en-US" sz="1600" b="1" kern="100">
                <a:effectLst/>
                <a:ea typeface="Calibri"/>
                <a:cs typeface="Times New Roman"/>
              </a:rPr>
              <a:t> June 2024 to 31</a:t>
            </a:r>
            <a:r>
              <a:rPr lang="en-US" sz="1600" b="1" kern="100" baseline="30000">
                <a:effectLst/>
                <a:ea typeface="Calibri"/>
                <a:cs typeface="Times New Roman"/>
              </a:rPr>
              <a:t>st</a:t>
            </a:r>
            <a:r>
              <a:rPr lang="en-US" sz="1600" b="1" kern="100">
                <a:effectLst/>
                <a:ea typeface="Calibri"/>
                <a:cs typeface="Times New Roman"/>
              </a:rPr>
              <a:t> December 2024</a:t>
            </a:r>
            <a:r>
              <a:rPr lang="en-US" sz="1600" b="1" kern="100">
                <a:ea typeface="+mn-lt"/>
                <a:cs typeface="Times New Roman"/>
              </a:rPr>
              <a:t> </a:t>
            </a:r>
            <a:r>
              <a:rPr lang="en-US" sz="1600" b="1" kern="100">
                <a:ea typeface="+mn-lt"/>
                <a:cs typeface="+mn-lt"/>
              </a:rPr>
              <a:t>(but nothing foreseen for the period 1</a:t>
            </a:r>
            <a:r>
              <a:rPr lang="en-US" sz="1600" b="1" kern="100" baseline="30000">
                <a:ea typeface="+mn-lt"/>
                <a:cs typeface="+mn-lt"/>
              </a:rPr>
              <a:t>st</a:t>
            </a:r>
            <a:r>
              <a:rPr lang="en-US" sz="1600" b="1" kern="100">
                <a:ea typeface="+mn-lt"/>
                <a:cs typeface="+mn-lt"/>
              </a:rPr>
              <a:t>  January 2024 to 5</a:t>
            </a:r>
            <a:r>
              <a:rPr lang="en-US" sz="1600" b="1" kern="100" baseline="30000">
                <a:ea typeface="+mn-lt"/>
                <a:cs typeface="+mn-lt"/>
              </a:rPr>
              <a:t>th </a:t>
            </a:r>
            <a:r>
              <a:rPr lang="en-US" sz="1600" b="1" kern="100">
                <a:ea typeface="+mn-lt"/>
                <a:cs typeface="+mn-lt"/>
              </a:rPr>
              <a:t>June 2024)</a:t>
            </a:r>
            <a:r>
              <a:rPr lang="en-US" sz="1600" b="1" kern="100">
                <a:ea typeface="+mn-lt"/>
                <a:cs typeface="Times New Roman"/>
              </a:rPr>
              <a:t>:</a:t>
            </a:r>
            <a:r>
              <a:rPr lang="en-US" sz="1600" kern="100">
                <a:effectLst/>
                <a:ea typeface="Calibri"/>
                <a:cs typeface="Times New Roman"/>
              </a:rPr>
              <a:t> for poultry, eggs and sugar, if during this period the total amount for the calendar year reaches the volume of the </a:t>
            </a:r>
            <a:r>
              <a:rPr lang="en-US" sz="1600" b="1" kern="100">
                <a:effectLst/>
                <a:ea typeface="Calibri"/>
                <a:cs typeface="Times New Roman"/>
              </a:rPr>
              <a:t>reference period which is the yearly average of years 2022 and 2023</a:t>
            </a:r>
            <a:r>
              <a:rPr lang="en-US" sz="1600" kern="100">
                <a:effectLst/>
                <a:ea typeface="Calibri"/>
                <a:cs typeface="Times New Roman"/>
              </a:rPr>
              <a:t>, TRQs at the level of the Association Agreement are reinstated until 31</a:t>
            </a:r>
            <a:r>
              <a:rPr lang="en-US" sz="1600" kern="100" baseline="30000">
                <a:effectLst/>
                <a:ea typeface="Calibri"/>
                <a:cs typeface="Times New Roman"/>
              </a:rPr>
              <a:t>st</a:t>
            </a:r>
            <a:r>
              <a:rPr lang="en-US" sz="1600" kern="100">
                <a:effectLst/>
                <a:ea typeface="Calibri"/>
                <a:cs typeface="Times New Roman"/>
              </a:rPr>
              <a:t> December 2024 (tariffs are implemented for any additional volume and for those with </a:t>
            </a:r>
            <a:r>
              <a:rPr lang="en-US" sz="1600" kern="100" err="1">
                <a:effectLst/>
                <a:ea typeface="Calibri"/>
                <a:cs typeface="Times New Roman"/>
              </a:rPr>
              <a:t>quotats</a:t>
            </a:r>
            <a:r>
              <a:rPr lang="en-US" sz="1600" kern="100">
                <a:effectLst/>
                <a:ea typeface="Calibri"/>
                <a:cs typeface="Times New Roman"/>
              </a:rPr>
              <a:t>, no possibility to import more). </a:t>
            </a:r>
            <a:br>
              <a:rPr lang="en-US" sz="1600" kern="100">
                <a:ea typeface="Calibri" panose="020F0502020204030204" pitchFamily="34" charset="0"/>
                <a:cs typeface="Times New Roman"/>
              </a:rPr>
            </a:br>
            <a:r>
              <a:rPr lang="en-US" sz="1600" kern="100">
                <a:effectLst/>
                <a:ea typeface="Calibri"/>
                <a:cs typeface="Times New Roman"/>
              </a:rPr>
              <a:t>While for the period from 1</a:t>
            </a:r>
            <a:r>
              <a:rPr lang="en-US" sz="1600" kern="100" baseline="30000">
                <a:effectLst/>
                <a:ea typeface="Calibri"/>
                <a:cs typeface="Times New Roman"/>
              </a:rPr>
              <a:t>st</a:t>
            </a:r>
            <a:r>
              <a:rPr lang="en-US" sz="1600" kern="100">
                <a:effectLst/>
                <a:ea typeface="Calibri"/>
                <a:cs typeface="Times New Roman"/>
              </a:rPr>
              <a:t> January 2025 to 5</a:t>
            </a:r>
            <a:r>
              <a:rPr lang="en-US" sz="1600" kern="100" baseline="30000">
                <a:effectLst/>
                <a:ea typeface="Calibri"/>
                <a:cs typeface="Times New Roman"/>
              </a:rPr>
              <a:t>th</a:t>
            </a:r>
            <a:r>
              <a:rPr lang="en-US" sz="1600" kern="100">
                <a:effectLst/>
                <a:ea typeface="Calibri"/>
                <a:cs typeface="Times New Roman"/>
              </a:rPr>
              <a:t> June 2025 introduction of TRQs either equal to </a:t>
            </a:r>
            <a:r>
              <a:rPr lang="en-BE" sz="1600" kern="100">
                <a:effectLst/>
                <a:ea typeface="Calibri"/>
                <a:cs typeface="Times New Roman"/>
              </a:rPr>
              <a:t>five twelfths of</a:t>
            </a:r>
            <a:r>
              <a:rPr lang="en-US" sz="1600" kern="100">
                <a:effectLst/>
                <a:ea typeface="Calibri"/>
                <a:cs typeface="Times New Roman"/>
              </a:rPr>
              <a:t> the yearly average for year 2022-2023 or the Association Agreement TRQs,</a:t>
            </a:r>
            <a:r>
              <a:rPr lang="en-BE" sz="1600" kern="100">
                <a:effectLst/>
                <a:ea typeface="Calibri"/>
                <a:cs typeface="Times New Roman"/>
              </a:rPr>
              <a:t> whichever is higher.</a:t>
            </a:r>
          </a:p>
          <a:p>
            <a:pPr marL="342900" lvl="0" indent="-342900" algn="just">
              <a:lnSpc>
                <a:spcPct val="107000"/>
              </a:lnSpc>
              <a:buFont typeface="Symbol" panose="05050102010706020507" pitchFamily="18" charset="2"/>
              <a:buChar char=""/>
            </a:pPr>
            <a:r>
              <a:rPr lang="en-US" sz="1600" b="1" kern="100">
                <a:effectLst/>
                <a:ea typeface="Calibri" panose="020F0502020204030204" pitchFamily="34" charset="0"/>
                <a:cs typeface="Times New Roman"/>
              </a:rPr>
              <a:t>Automatic triggering for the period 1</a:t>
            </a:r>
            <a:r>
              <a:rPr lang="en-US" sz="1600" b="1" kern="100" baseline="30000">
                <a:effectLst/>
                <a:ea typeface="Calibri" panose="020F0502020204030204" pitchFamily="34" charset="0"/>
                <a:cs typeface="Times New Roman"/>
              </a:rPr>
              <a:t>st</a:t>
            </a:r>
            <a:r>
              <a:rPr lang="en-US" sz="1600" b="1" kern="100">
                <a:effectLst/>
                <a:ea typeface="Calibri" panose="020F0502020204030204" pitchFamily="34" charset="0"/>
                <a:cs typeface="Times New Roman"/>
              </a:rPr>
              <a:t> January 2025 to 5</a:t>
            </a:r>
            <a:r>
              <a:rPr lang="en-US" sz="1600" b="1" kern="100" baseline="30000">
                <a:effectLst/>
                <a:ea typeface="Calibri" panose="020F0502020204030204" pitchFamily="34" charset="0"/>
                <a:cs typeface="Times New Roman"/>
              </a:rPr>
              <a:t>th</a:t>
            </a:r>
            <a:r>
              <a:rPr lang="en-US" sz="1600" b="1" kern="100">
                <a:effectLst/>
                <a:ea typeface="Calibri" panose="020F0502020204030204" pitchFamily="34" charset="0"/>
                <a:cs typeface="Times New Roman"/>
              </a:rPr>
              <a:t> June 2025:</a:t>
            </a:r>
            <a:r>
              <a:rPr lang="en-US" sz="1600" kern="100">
                <a:effectLst/>
                <a:ea typeface="Calibri" panose="020F0502020204030204" pitchFamily="34" charset="0"/>
                <a:cs typeface="Times New Roman"/>
              </a:rPr>
              <a:t> for poultry, eggs and sugar, if during this period the total amount for the calendar year reaches </a:t>
            </a:r>
            <a:r>
              <a:rPr lang="en-BE" sz="1600" kern="100">
                <a:effectLst/>
                <a:ea typeface="Calibri" panose="020F0502020204030204" pitchFamily="34" charset="0"/>
                <a:cs typeface="Times New Roman"/>
              </a:rPr>
              <a:t>five twelfths of</a:t>
            </a:r>
            <a:r>
              <a:rPr lang="en-US" sz="1600" kern="100">
                <a:effectLst/>
                <a:ea typeface="Calibri" panose="020F0502020204030204" pitchFamily="34" charset="0"/>
                <a:cs typeface="Times New Roman"/>
              </a:rPr>
              <a:t> the yearly average for year 2022-2023, the Commission will reinstate TRQs at the level of the Association Agreement.</a:t>
            </a:r>
            <a:endParaRPr lang="en-BE" sz="1600" kern="100">
              <a:effectLst/>
              <a:ea typeface="Calibri" panose="020F0502020204030204" pitchFamily="34" charset="0"/>
              <a:cs typeface="Times New Roman"/>
            </a:endParaRPr>
          </a:p>
          <a:p>
            <a:pPr marL="342900" lvl="0" indent="-342900" algn="just">
              <a:lnSpc>
                <a:spcPct val="107000"/>
              </a:lnSpc>
              <a:spcAft>
                <a:spcPts val="800"/>
              </a:spcAft>
              <a:buFont typeface="Symbol" panose="05050102010706020507" pitchFamily="18" charset="2"/>
              <a:buChar char=""/>
            </a:pPr>
            <a:r>
              <a:rPr lang="en-US" sz="1600" b="1" kern="100">
                <a:effectLst/>
                <a:ea typeface="Calibri"/>
                <a:cs typeface="Times New Roman"/>
              </a:rPr>
              <a:t>TRQs should be triggered not later than 21 days after those volumes have been reached and the Committee on Safeguards informed, meaning that 21 days could go on with Ukraine continuing its imports</a:t>
            </a:r>
            <a:r>
              <a:rPr lang="en-US" sz="1600" kern="100">
                <a:effectLst/>
                <a:ea typeface="Calibri"/>
                <a:cs typeface="Times New Roman"/>
              </a:rPr>
              <a:t>.</a:t>
            </a:r>
            <a:endParaRPr lang="en-BE" sz="1600" kern="100">
              <a:effectLst/>
              <a:ea typeface="Calibri"/>
              <a:cs typeface="Times New Roman"/>
            </a:endParaRPr>
          </a:p>
          <a:p>
            <a:pPr marL="457200" indent="-457200">
              <a:buFont typeface="Arial" panose="020B0604020202020204" pitchFamily="34" charset="0"/>
              <a:buChar char="•"/>
            </a:pPr>
            <a:endParaRPr lang="en-US" sz="1600" b="1" u="sng"/>
          </a:p>
          <a:p>
            <a:pPr marL="457200" indent="-457200">
              <a:buFont typeface="Arial" panose="020B0604020202020204" pitchFamily="34" charset="0"/>
              <a:buChar char="•"/>
            </a:pPr>
            <a:endParaRPr lang="en-US" b="1" u="sng"/>
          </a:p>
          <a:p>
            <a:endParaRPr lang="en-US" b="1" u="sng"/>
          </a:p>
          <a:p>
            <a:endParaRPr lang="en-US"/>
          </a:p>
        </p:txBody>
      </p:sp>
      <p:sp>
        <p:nvSpPr>
          <p:cNvPr id="5" name="Footer Placeholder 4">
            <a:extLst>
              <a:ext uri="{FF2B5EF4-FFF2-40B4-BE49-F238E27FC236}">
                <a16:creationId xmlns:a16="http://schemas.microsoft.com/office/drawing/2014/main" id="{C58EA854-BD18-BBFB-4F43-9071448402F1}"/>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CB67C65D-1589-CA97-A6A7-6D797D2DBA7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12</a:t>
            </a:fld>
            <a:endParaRPr lang="en-US"/>
          </a:p>
        </p:txBody>
      </p:sp>
      <p:sp>
        <p:nvSpPr>
          <p:cNvPr id="4" name="Arrow: Right 3">
            <a:extLst>
              <a:ext uri="{FF2B5EF4-FFF2-40B4-BE49-F238E27FC236}">
                <a16:creationId xmlns:a16="http://schemas.microsoft.com/office/drawing/2014/main" id="{C8FDB777-F059-2026-CFB7-0AC6C5623D89}"/>
              </a:ext>
            </a:extLst>
          </p:cNvPr>
          <p:cNvSpPr/>
          <p:nvPr/>
        </p:nvSpPr>
        <p:spPr>
          <a:xfrm>
            <a:off x="1089891" y="5595070"/>
            <a:ext cx="1440873" cy="5504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Summary</a:t>
            </a:r>
            <a:endParaRPr lang="en-BE"/>
          </a:p>
        </p:txBody>
      </p:sp>
      <p:sp>
        <p:nvSpPr>
          <p:cNvPr id="7" name="Rectangle: Rounded Corners 6">
            <a:extLst>
              <a:ext uri="{FF2B5EF4-FFF2-40B4-BE49-F238E27FC236}">
                <a16:creationId xmlns:a16="http://schemas.microsoft.com/office/drawing/2014/main" id="{E4B85993-2438-E7B1-42BF-85F1FE53C629}"/>
              </a:ext>
            </a:extLst>
          </p:cNvPr>
          <p:cNvSpPr/>
          <p:nvPr/>
        </p:nvSpPr>
        <p:spPr>
          <a:xfrm>
            <a:off x="2974109" y="5514109"/>
            <a:ext cx="4680527" cy="84224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Import limits put to average imports 2022/2023</a:t>
            </a:r>
            <a:endParaRPr lang="en-BE"/>
          </a:p>
        </p:txBody>
      </p:sp>
    </p:spTree>
    <p:extLst>
      <p:ext uri="{BB962C8B-B14F-4D97-AF65-F5344CB8AC3E}">
        <p14:creationId xmlns:p14="http://schemas.microsoft.com/office/powerpoint/2010/main" val="2022904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1FD016-D013-E947-70E1-F679E2A064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DA6A98-403A-0954-6F09-5972AB57F6C2}"/>
              </a:ext>
            </a:extLst>
          </p:cNvPr>
          <p:cNvSpPr>
            <a:spLocks noGrp="1"/>
          </p:cNvSpPr>
          <p:nvPr>
            <p:ph type="title"/>
          </p:nvPr>
        </p:nvSpPr>
        <p:spPr>
          <a:xfrm>
            <a:off x="955056" y="639619"/>
            <a:ext cx="9779183" cy="550492"/>
          </a:xfrm>
        </p:spPr>
        <p:txBody>
          <a:bodyPr/>
          <a:lstStyle/>
          <a:p>
            <a:r>
              <a:rPr lang="en-US" sz="2800"/>
              <a:t>4. Commission’s proposal for the renewal of Ukraine ATM</a:t>
            </a:r>
          </a:p>
        </p:txBody>
      </p:sp>
      <p:sp>
        <p:nvSpPr>
          <p:cNvPr id="3" name="Content Placeholder 2">
            <a:extLst>
              <a:ext uri="{FF2B5EF4-FFF2-40B4-BE49-F238E27FC236}">
                <a16:creationId xmlns:a16="http://schemas.microsoft.com/office/drawing/2014/main" id="{8DB29980-F450-4ADF-CF95-7EA463028B5C}"/>
              </a:ext>
            </a:extLst>
          </p:cNvPr>
          <p:cNvSpPr>
            <a:spLocks noGrp="1"/>
          </p:cNvSpPr>
          <p:nvPr>
            <p:ph idx="1"/>
          </p:nvPr>
        </p:nvSpPr>
        <p:spPr>
          <a:xfrm>
            <a:off x="788802" y="1505527"/>
            <a:ext cx="9779182" cy="3999346"/>
          </a:xfrm>
        </p:spPr>
        <p:txBody>
          <a:bodyPr vert="horz" lIns="91440" tIns="45720" rIns="91440" bIns="45720" rtlCol="0" anchor="t">
            <a:noAutofit/>
          </a:bodyPr>
          <a:lstStyle/>
          <a:p>
            <a:pPr marL="228600" algn="just">
              <a:lnSpc>
                <a:spcPct val="107000"/>
              </a:lnSpc>
              <a:spcAft>
                <a:spcPts val="800"/>
              </a:spcAft>
            </a:pPr>
            <a:r>
              <a:rPr lang="en-US" sz="1600" b="1" u="sng" kern="100">
                <a:effectLst/>
                <a:ea typeface="Calibri" panose="020F0502020204030204" pitchFamily="34" charset="0"/>
                <a:cs typeface="Times New Roman" panose="02020603050405020304" pitchFamily="18" charset="0"/>
              </a:rPr>
              <a:t>For cereals, oilseeds and other commodities:</a:t>
            </a:r>
            <a:endParaRPr lang="en-BE" sz="1600" b="1" u="sng" kern="10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1600" b="1" kern="100">
                <a:effectLst/>
                <a:ea typeface="Calibri" panose="020F0502020204030204" pitchFamily="34" charset="0"/>
                <a:cs typeface="Times New Roman" panose="02020603050405020304" pitchFamily="18" charset="0"/>
              </a:rPr>
              <a:t>Cereals and oilseeds are not included in this automatic triggering</a:t>
            </a:r>
          </a:p>
          <a:p>
            <a:pPr marL="342900" lvl="0" indent="-342900" algn="just">
              <a:lnSpc>
                <a:spcPct val="107000"/>
              </a:lnSpc>
              <a:buFont typeface="Symbol" panose="05050102010706020507" pitchFamily="18" charset="2"/>
              <a:buChar char=""/>
            </a:pPr>
            <a:r>
              <a:rPr lang="en-US" sz="1600" b="1" kern="100">
                <a:effectLst/>
                <a:ea typeface="Calibri" panose="020F0502020204030204" pitchFamily="34" charset="0"/>
                <a:cs typeface="Times New Roman" panose="02020603050405020304" pitchFamily="18" charset="0"/>
              </a:rPr>
              <a:t>2 possibilities for the Commission to </a:t>
            </a:r>
            <a:r>
              <a:rPr lang="en-US" sz="1600" kern="100">
                <a:effectLst/>
                <a:ea typeface="Calibri" panose="020F0502020204030204" pitchFamily="34" charset="0"/>
                <a:cs typeface="Times New Roman" panose="02020603050405020304" pitchFamily="18" charset="0"/>
              </a:rPr>
              <a:t>take safeguards measures for products other than poultry, eggs and sugar (meaning cereals, oilseeds and all others) for which a Ukrainian product </a:t>
            </a:r>
            <a:r>
              <a:rPr lang="en-BE" sz="1600" b="1" kern="100">
                <a:effectLst/>
                <a:ea typeface="Calibri" panose="020F0502020204030204" pitchFamily="34" charset="0"/>
                <a:cs typeface="Times New Roman" panose="02020603050405020304" pitchFamily="18" charset="0"/>
              </a:rPr>
              <a:t>adversely affect</a:t>
            </a:r>
            <a:r>
              <a:rPr lang="en-US" sz="1600" b="1" kern="100">
                <a:effectLst/>
                <a:ea typeface="Calibri" panose="020F0502020204030204" pitchFamily="34" charset="0"/>
                <a:cs typeface="Times New Roman" panose="02020603050405020304" pitchFamily="18" charset="0"/>
              </a:rPr>
              <a:t>s</a:t>
            </a:r>
            <a:r>
              <a:rPr lang="en-BE" sz="1600" b="1" kern="100">
                <a:effectLst/>
                <a:ea typeface="Calibri" panose="020F0502020204030204" pitchFamily="34" charset="0"/>
                <a:cs typeface="Times New Roman" panose="02020603050405020304" pitchFamily="18" charset="0"/>
              </a:rPr>
              <a:t> the Union market or the market of one or several Member States </a:t>
            </a:r>
            <a:r>
              <a:rPr lang="en-BE" sz="1600" kern="100">
                <a:effectLst/>
                <a:ea typeface="Calibri" panose="020F0502020204030204" pitchFamily="34" charset="0"/>
                <a:cs typeface="Times New Roman" panose="02020603050405020304" pitchFamily="18" charset="0"/>
              </a:rPr>
              <a:t>for like or directly competing products</a:t>
            </a:r>
            <a:r>
              <a:rPr lang="en-US" sz="1600" kern="100">
                <a:effectLst/>
                <a:ea typeface="Calibri" panose="020F0502020204030204" pitchFamily="34" charset="0"/>
                <a:cs typeface="Times New Roman" panose="02020603050405020304" pitchFamily="18" charset="0"/>
              </a:rPr>
              <a:t>:</a:t>
            </a:r>
            <a:endParaRPr lang="en-BE" sz="1600" kern="100">
              <a:effectLst/>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mj-lt"/>
              <a:buAutoNum type="arabicPeriod"/>
            </a:pPr>
            <a:r>
              <a:rPr lang="en-US" sz="1600" b="1" kern="100">
                <a:effectLst/>
                <a:ea typeface="Calibri" panose="020F0502020204030204" pitchFamily="34" charset="0"/>
                <a:cs typeface="Times New Roman" panose="02020603050405020304" pitchFamily="18" charset="0"/>
              </a:rPr>
              <a:t>On its own initiative </a:t>
            </a:r>
            <a:r>
              <a:rPr lang="en-US" sz="1600" b="1" kern="100">
                <a:solidFill>
                  <a:srgbClr val="C00000"/>
                </a:solidFill>
                <a:effectLst/>
                <a:ea typeface="Calibri" panose="020F0502020204030204" pitchFamily="34" charset="0"/>
                <a:cs typeface="Times New Roman" panose="02020603050405020304" pitchFamily="18" charset="0"/>
              </a:rPr>
              <a:t>OR</a:t>
            </a:r>
            <a:r>
              <a:rPr lang="en-US" sz="1600" b="1" kern="100">
                <a:effectLst/>
                <a:ea typeface="Calibri" panose="020F0502020204030204" pitchFamily="34" charset="0"/>
                <a:cs typeface="Times New Roman" panose="02020603050405020304" pitchFamily="18" charset="0"/>
              </a:rPr>
              <a:t> following a substantiated request from an MS,</a:t>
            </a:r>
            <a:r>
              <a:rPr lang="en-US" sz="1600" kern="100">
                <a:effectLst/>
                <a:ea typeface="Calibri" panose="020F0502020204030204" pitchFamily="34" charset="0"/>
                <a:cs typeface="Times New Roman" panose="02020603050405020304" pitchFamily="18" charset="0"/>
              </a:rPr>
              <a:t> the Commission has to launch an </a:t>
            </a:r>
            <a:r>
              <a:rPr lang="en-US" sz="1600" b="1" kern="100">
                <a:effectLst/>
                <a:ea typeface="Calibri" panose="020F0502020204030204" pitchFamily="34" charset="0"/>
                <a:cs typeface="Times New Roman" panose="02020603050405020304" pitchFamily="18" charset="0"/>
              </a:rPr>
              <a:t>assessment that should be concluded in 4 months. </a:t>
            </a:r>
            <a:r>
              <a:rPr lang="en-US" sz="1600" kern="100">
                <a:effectLst/>
                <a:ea typeface="Calibri" panose="020F0502020204030204" pitchFamily="34" charset="0"/>
                <a:cs typeface="Times New Roman" panose="02020603050405020304" pitchFamily="18" charset="0"/>
              </a:rPr>
              <a:t>If the assessment show a real impact on the EU market or on one or several MS market, the Commission can adopt any measure judged necessary by adopting an implementing act through </a:t>
            </a:r>
            <a:r>
              <a:rPr lang="en-US" sz="1600" b="1" kern="100">
                <a:effectLst/>
                <a:ea typeface="Calibri" panose="020F0502020204030204" pitchFamily="34" charset="0"/>
                <a:cs typeface="Times New Roman" panose="02020603050405020304" pitchFamily="18" charset="0"/>
              </a:rPr>
              <a:t>examination procedure</a:t>
            </a:r>
            <a:endParaRPr lang="en-US" sz="1600" kern="10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mj-lt"/>
              <a:buAutoNum type="arabicPeriod"/>
            </a:pPr>
            <a:r>
              <a:rPr lang="en-US" sz="1600" b="1">
                <a:effectLst/>
                <a:ea typeface="Calibri" panose="020F0502020204030204" pitchFamily="34" charset="0"/>
                <a:cs typeface="Times New Roman" panose="02020603050405020304" pitchFamily="18" charset="0"/>
              </a:rPr>
              <a:t>If a delay would cause damage difficult to repair </a:t>
            </a:r>
            <a:r>
              <a:rPr lang="en-US" sz="1600" b="1">
                <a:solidFill>
                  <a:srgbClr val="C00000"/>
                </a:solidFill>
                <a:effectLst/>
                <a:ea typeface="Calibri" panose="020F0502020204030204" pitchFamily="34" charset="0"/>
                <a:cs typeface="Times New Roman" panose="02020603050405020304" pitchFamily="18" charset="0"/>
              </a:rPr>
              <a:t>AND</a:t>
            </a:r>
            <a:r>
              <a:rPr lang="en-US" sz="1600" b="1">
                <a:effectLst/>
                <a:ea typeface="Calibri" panose="020F0502020204030204" pitchFamily="34" charset="0"/>
                <a:cs typeface="Times New Roman" panose="02020603050405020304" pitchFamily="18" charset="0"/>
              </a:rPr>
              <a:t> if there is a substantiated request from an MS, </a:t>
            </a:r>
            <a:r>
              <a:rPr lang="en-US" sz="1600">
                <a:effectLst/>
                <a:ea typeface="Calibri" panose="020F0502020204030204" pitchFamily="34" charset="0"/>
                <a:cs typeface="Times New Roman" panose="02020603050405020304" pitchFamily="18" charset="0"/>
              </a:rPr>
              <a:t>the</a:t>
            </a:r>
            <a:r>
              <a:rPr lang="en-US" sz="1600" b="1">
                <a:effectLst/>
                <a:ea typeface="Calibri" panose="020F0502020204030204" pitchFamily="34" charset="0"/>
                <a:cs typeface="Times New Roman" panose="02020603050405020304" pitchFamily="18" charset="0"/>
              </a:rPr>
              <a:t> </a:t>
            </a:r>
            <a:r>
              <a:rPr lang="en-US" sz="1600">
                <a:effectLst/>
                <a:ea typeface="Calibri" panose="020F0502020204030204" pitchFamily="34" charset="0"/>
                <a:cs typeface="Times New Roman" panose="02020603050405020304" pitchFamily="18" charset="0"/>
              </a:rPr>
              <a:t>Commission may provisionally impose any measure by an implementing act adopted following </a:t>
            </a:r>
            <a:r>
              <a:rPr lang="en-US" sz="1600" b="1">
                <a:effectLst/>
                <a:ea typeface="Calibri" panose="020F0502020204030204" pitchFamily="34" charset="0"/>
                <a:cs typeface="Times New Roman" panose="02020603050405020304" pitchFamily="18" charset="0"/>
              </a:rPr>
              <a:t>the advisory procedure</a:t>
            </a:r>
            <a:r>
              <a:rPr lang="en-US" sz="1600">
                <a:effectLst/>
                <a:ea typeface="Calibri" panose="020F0502020204030204" pitchFamily="34" charset="0"/>
                <a:cs typeface="Times New Roman" panose="02020603050405020304" pitchFamily="18" charset="0"/>
              </a:rPr>
              <a:t> to be adopted 21 days maximum after the request has been received</a:t>
            </a:r>
            <a:endParaRPr lang="en-US" sz="1600" b="1" u="sng"/>
          </a:p>
          <a:p>
            <a:pPr marL="457200" indent="-457200">
              <a:buFont typeface="Arial" panose="020B0604020202020204" pitchFamily="34" charset="0"/>
              <a:buChar char="•"/>
            </a:pPr>
            <a:endParaRPr lang="en-US" sz="1600" b="1" u="sng"/>
          </a:p>
          <a:p>
            <a:endParaRPr lang="en-US" sz="1600" b="1" u="sng"/>
          </a:p>
          <a:p>
            <a:endParaRPr lang="en-US" sz="1600"/>
          </a:p>
        </p:txBody>
      </p:sp>
      <p:sp>
        <p:nvSpPr>
          <p:cNvPr id="5" name="Footer Placeholder 4">
            <a:extLst>
              <a:ext uri="{FF2B5EF4-FFF2-40B4-BE49-F238E27FC236}">
                <a16:creationId xmlns:a16="http://schemas.microsoft.com/office/drawing/2014/main" id="{B3AFF3AD-C452-49DE-6C00-62623DE5EAAD}"/>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FBFE9C1A-7F0B-01D0-203C-EE6856FD00D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13</a:t>
            </a:fld>
            <a:endParaRPr lang="en-US"/>
          </a:p>
        </p:txBody>
      </p:sp>
      <p:sp>
        <p:nvSpPr>
          <p:cNvPr id="4" name="Arrow: Right 3">
            <a:extLst>
              <a:ext uri="{FF2B5EF4-FFF2-40B4-BE49-F238E27FC236}">
                <a16:creationId xmlns:a16="http://schemas.microsoft.com/office/drawing/2014/main" id="{E45C087B-3BA5-C45D-62FF-092BE188638E}"/>
              </a:ext>
            </a:extLst>
          </p:cNvPr>
          <p:cNvSpPr/>
          <p:nvPr/>
        </p:nvSpPr>
        <p:spPr>
          <a:xfrm>
            <a:off x="1089891" y="5724374"/>
            <a:ext cx="1440873" cy="5504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Summary</a:t>
            </a:r>
            <a:endParaRPr lang="en-BE"/>
          </a:p>
        </p:txBody>
      </p:sp>
      <p:sp>
        <p:nvSpPr>
          <p:cNvPr id="7" name="Rectangle: Rounded Corners 6">
            <a:extLst>
              <a:ext uri="{FF2B5EF4-FFF2-40B4-BE49-F238E27FC236}">
                <a16:creationId xmlns:a16="http://schemas.microsoft.com/office/drawing/2014/main" id="{905273BC-3BD4-2110-C521-0BB96F2863D7}"/>
              </a:ext>
            </a:extLst>
          </p:cNvPr>
          <p:cNvSpPr/>
          <p:nvPr/>
        </p:nvSpPr>
        <p:spPr>
          <a:xfrm>
            <a:off x="2974109" y="5643413"/>
            <a:ext cx="4680527" cy="84224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For other commodities than eggs, poultry, or sugar, no automatic triggering and safeguard measures not defined</a:t>
            </a:r>
            <a:endParaRPr lang="en-BE"/>
          </a:p>
        </p:txBody>
      </p:sp>
    </p:spTree>
    <p:extLst>
      <p:ext uri="{BB962C8B-B14F-4D97-AF65-F5344CB8AC3E}">
        <p14:creationId xmlns:p14="http://schemas.microsoft.com/office/powerpoint/2010/main" val="1031062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09D82B-1A16-4635-29B5-6BF32905B9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9E6C80-A35C-7970-2A8B-98E4557AEA1B}"/>
              </a:ext>
            </a:extLst>
          </p:cNvPr>
          <p:cNvSpPr>
            <a:spLocks noGrp="1"/>
          </p:cNvSpPr>
          <p:nvPr>
            <p:ph type="title"/>
          </p:nvPr>
        </p:nvSpPr>
        <p:spPr>
          <a:xfrm>
            <a:off x="955056" y="639619"/>
            <a:ext cx="9779183" cy="550492"/>
          </a:xfrm>
        </p:spPr>
        <p:txBody>
          <a:bodyPr/>
          <a:lstStyle/>
          <a:p>
            <a:r>
              <a:rPr lang="en-US" sz="2800"/>
              <a:t>4. Commission’s proposal for the renewal of Ukraine ATM</a:t>
            </a:r>
          </a:p>
        </p:txBody>
      </p:sp>
      <p:sp>
        <p:nvSpPr>
          <p:cNvPr id="3" name="Content Placeholder 2">
            <a:extLst>
              <a:ext uri="{FF2B5EF4-FFF2-40B4-BE49-F238E27FC236}">
                <a16:creationId xmlns:a16="http://schemas.microsoft.com/office/drawing/2014/main" id="{D62031C2-2A0B-AEA5-3BDC-322A14A7F517}"/>
              </a:ext>
            </a:extLst>
          </p:cNvPr>
          <p:cNvSpPr>
            <a:spLocks noGrp="1"/>
          </p:cNvSpPr>
          <p:nvPr>
            <p:ph idx="1"/>
          </p:nvPr>
        </p:nvSpPr>
        <p:spPr>
          <a:xfrm>
            <a:off x="788802" y="1505527"/>
            <a:ext cx="9779182" cy="3999346"/>
          </a:xfrm>
        </p:spPr>
        <p:txBody>
          <a:bodyPr vert="horz" lIns="91440" tIns="45720" rIns="91440" bIns="45720" rtlCol="0" anchor="t">
            <a:noAutofit/>
          </a:bodyPr>
          <a:lstStyle/>
          <a:p>
            <a:pPr marL="457200" indent="-457200">
              <a:buFont typeface="Arial" panose="020B0604020202020204" pitchFamily="34" charset="0"/>
              <a:buChar char="•"/>
            </a:pPr>
            <a:endParaRPr lang="en-US" sz="1600" b="1" u="sng"/>
          </a:p>
          <a:p>
            <a:endParaRPr lang="en-US" sz="1600" b="1" u="sng"/>
          </a:p>
          <a:p>
            <a:endParaRPr lang="en-US" sz="1600"/>
          </a:p>
        </p:txBody>
      </p:sp>
      <p:sp>
        <p:nvSpPr>
          <p:cNvPr id="5" name="Footer Placeholder 4">
            <a:extLst>
              <a:ext uri="{FF2B5EF4-FFF2-40B4-BE49-F238E27FC236}">
                <a16:creationId xmlns:a16="http://schemas.microsoft.com/office/drawing/2014/main" id="{7143FB4C-EF9D-B2B9-D687-21ED1206B84C}"/>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920A99FF-8BFE-9314-77C8-07597B1E94C8}"/>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14</a:t>
            </a:fld>
            <a:endParaRPr lang="en-US"/>
          </a:p>
        </p:txBody>
      </p:sp>
      <p:sp>
        <p:nvSpPr>
          <p:cNvPr id="4" name="Arrow: Right 3">
            <a:extLst>
              <a:ext uri="{FF2B5EF4-FFF2-40B4-BE49-F238E27FC236}">
                <a16:creationId xmlns:a16="http://schemas.microsoft.com/office/drawing/2014/main" id="{BEAA11EA-60EC-6CD0-3D38-040EEB2A468D}"/>
              </a:ext>
            </a:extLst>
          </p:cNvPr>
          <p:cNvSpPr/>
          <p:nvPr/>
        </p:nvSpPr>
        <p:spPr>
          <a:xfrm>
            <a:off x="1089891" y="5724374"/>
            <a:ext cx="1440873" cy="5504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Summary</a:t>
            </a:r>
            <a:endParaRPr lang="en-BE"/>
          </a:p>
        </p:txBody>
      </p:sp>
      <p:sp>
        <p:nvSpPr>
          <p:cNvPr id="7" name="Rectangle: Rounded Corners 6">
            <a:extLst>
              <a:ext uri="{FF2B5EF4-FFF2-40B4-BE49-F238E27FC236}">
                <a16:creationId xmlns:a16="http://schemas.microsoft.com/office/drawing/2014/main" id="{190E66BC-01D4-C435-36E6-1B9010E2AC93}"/>
              </a:ext>
            </a:extLst>
          </p:cNvPr>
          <p:cNvSpPr/>
          <p:nvPr/>
        </p:nvSpPr>
        <p:spPr>
          <a:xfrm>
            <a:off x="2974109" y="5643413"/>
            <a:ext cx="4680527" cy="84224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The proposed volumes to trigger the safeguard are too high (x2 poultry, x6 eggs, x16 sugar)</a:t>
            </a:r>
            <a:endParaRPr lang="en-BE"/>
          </a:p>
        </p:txBody>
      </p:sp>
      <p:graphicFrame>
        <p:nvGraphicFramePr>
          <p:cNvPr id="8" name="Table 7">
            <a:extLst>
              <a:ext uri="{FF2B5EF4-FFF2-40B4-BE49-F238E27FC236}">
                <a16:creationId xmlns:a16="http://schemas.microsoft.com/office/drawing/2014/main" id="{2C85FAA3-F922-BB05-A167-650ABD1623C5}"/>
              </a:ext>
            </a:extLst>
          </p:cNvPr>
          <p:cNvGraphicFramePr>
            <a:graphicFrameLocks noGrp="1"/>
          </p:cNvGraphicFramePr>
          <p:nvPr>
            <p:extLst>
              <p:ext uri="{D42A27DB-BD31-4B8C-83A1-F6EECF244321}">
                <p14:modId xmlns:p14="http://schemas.microsoft.com/office/powerpoint/2010/main" val="72423269"/>
              </p:ext>
            </p:extLst>
          </p:nvPr>
        </p:nvGraphicFramePr>
        <p:xfrm>
          <a:off x="955054" y="1190111"/>
          <a:ext cx="9612928" cy="4374770"/>
        </p:xfrm>
        <a:graphic>
          <a:graphicData uri="http://schemas.openxmlformats.org/drawingml/2006/table">
            <a:tbl>
              <a:tblPr firstRow="1" firstCol="1" bandRow="1">
                <a:tableStyleId>{5C22544A-7EE6-4342-B048-85BDC9FD1C3A}</a:tableStyleId>
              </a:tblPr>
              <a:tblGrid>
                <a:gridCol w="2403232">
                  <a:extLst>
                    <a:ext uri="{9D8B030D-6E8A-4147-A177-3AD203B41FA5}">
                      <a16:colId xmlns:a16="http://schemas.microsoft.com/office/drawing/2014/main" val="2307510742"/>
                    </a:ext>
                  </a:extLst>
                </a:gridCol>
                <a:gridCol w="2403232">
                  <a:extLst>
                    <a:ext uri="{9D8B030D-6E8A-4147-A177-3AD203B41FA5}">
                      <a16:colId xmlns:a16="http://schemas.microsoft.com/office/drawing/2014/main" val="729803300"/>
                    </a:ext>
                  </a:extLst>
                </a:gridCol>
                <a:gridCol w="2403232">
                  <a:extLst>
                    <a:ext uri="{9D8B030D-6E8A-4147-A177-3AD203B41FA5}">
                      <a16:colId xmlns:a16="http://schemas.microsoft.com/office/drawing/2014/main" val="2977657437"/>
                    </a:ext>
                  </a:extLst>
                </a:gridCol>
                <a:gridCol w="2403232">
                  <a:extLst>
                    <a:ext uri="{9D8B030D-6E8A-4147-A177-3AD203B41FA5}">
                      <a16:colId xmlns:a16="http://schemas.microsoft.com/office/drawing/2014/main" val="697280153"/>
                    </a:ext>
                  </a:extLst>
                </a:gridCol>
              </a:tblGrid>
              <a:tr h="225040">
                <a:tc>
                  <a:txBody>
                    <a:bodyPr/>
                    <a:lstStyle/>
                    <a:p>
                      <a:pPr algn="ctr">
                        <a:lnSpc>
                          <a:spcPct val="107000"/>
                        </a:lnSpc>
                        <a:spcAft>
                          <a:spcPts val="800"/>
                        </a:spcAft>
                      </a:pPr>
                      <a:endParaRPr lang="en-BE"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Poultry meat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Eggs and albumins</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Sugar</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extLst>
                  <a:ext uri="{0D108BD9-81ED-4DB2-BD59-A6C34878D82A}">
                    <a16:rowId xmlns:a16="http://schemas.microsoft.com/office/drawing/2014/main" val="3897871318"/>
                  </a:ext>
                </a:extLst>
              </a:tr>
              <a:tr h="697339">
                <a:tc>
                  <a:txBody>
                    <a:bodyPr/>
                    <a:lstStyle/>
                    <a:p>
                      <a:pPr algn="ctr">
                        <a:lnSpc>
                          <a:spcPct val="107000"/>
                        </a:lnSpc>
                        <a:spcAft>
                          <a:spcPts val="800"/>
                        </a:spcAft>
                      </a:pPr>
                      <a:r>
                        <a:rPr lang="en-US" sz="1600" kern="100" dirty="0">
                          <a:effectLst/>
                        </a:rPr>
                        <a:t>Association Agreement TRQs</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BE" sz="1600" kern="100" dirty="0">
                          <a:effectLst/>
                        </a:rPr>
                        <a:t>70 000t +20 000t (</a:t>
                      </a:r>
                      <a:r>
                        <a:rPr lang="en-US" sz="1600" kern="100" dirty="0">
                          <a:effectLst/>
                        </a:rPr>
                        <a:t>net weight</a:t>
                      </a:r>
                      <a:r>
                        <a:rPr lang="en-BE" sz="1600" kern="100" dirty="0">
                          <a:effectLst/>
                        </a:rPr>
                        <a: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BE" sz="1600" kern="100" dirty="0">
                          <a:effectLst/>
                        </a:rPr>
                        <a:t>3 000t (expressed in shell eggs equivalent) +3 000t (expressed in net weight</a:t>
                      </a:r>
                      <a:r>
                        <a:rPr lang="en-US" sz="1600" kern="100" dirty="0">
                          <a:effectLst/>
                        </a:rPr>
                        <a: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20 070t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extLst>
                  <a:ext uri="{0D108BD9-81ED-4DB2-BD59-A6C34878D82A}">
                    <a16:rowId xmlns:a16="http://schemas.microsoft.com/office/drawing/2014/main" val="581384464"/>
                  </a:ext>
                </a:extLst>
              </a:tr>
              <a:tr h="225040">
                <a:tc>
                  <a:txBody>
                    <a:bodyPr/>
                    <a:lstStyle/>
                    <a:p>
                      <a:pPr algn="ctr">
                        <a:lnSpc>
                          <a:spcPct val="107000"/>
                        </a:lnSpc>
                        <a:spcAft>
                          <a:spcPts val="800"/>
                        </a:spcAft>
                      </a:pPr>
                      <a:r>
                        <a:rPr lang="en-US" sz="1600" kern="100" dirty="0">
                          <a:effectLst/>
                        </a:rPr>
                        <a:t>Volumes for year 2021</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91 187t (net weight)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5 590t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strike="noStrike" kern="100" dirty="0">
                          <a:effectLst/>
                        </a:rPr>
                        <a:t>17 495 t</a:t>
                      </a:r>
                      <a:endParaRPr lang="en-BE" sz="1600" strike="noStrike"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extLst>
                  <a:ext uri="{0D108BD9-81ED-4DB2-BD59-A6C34878D82A}">
                    <a16:rowId xmlns:a16="http://schemas.microsoft.com/office/drawing/2014/main" val="3489533979"/>
                  </a:ext>
                </a:extLst>
              </a:tr>
              <a:tr h="1169638">
                <a:tc>
                  <a:txBody>
                    <a:bodyPr/>
                    <a:lstStyle/>
                    <a:p>
                      <a:pPr algn="ctr">
                        <a:lnSpc>
                          <a:spcPct val="107000"/>
                        </a:lnSpc>
                        <a:spcAft>
                          <a:spcPts val="800"/>
                        </a:spcAft>
                      </a:pPr>
                      <a:r>
                        <a:rPr lang="en-US" sz="1600" kern="100" dirty="0">
                          <a:effectLst/>
                        </a:rPr>
                        <a:t>Maximum </a:t>
                      </a:r>
                      <a:r>
                        <a:rPr lang="en-US" sz="1600" kern="100" dirty="0">
                          <a:solidFill>
                            <a:srgbClr val="FFFF00"/>
                          </a:solidFill>
                          <a:effectLst/>
                        </a:rPr>
                        <a:t>estimated</a:t>
                      </a:r>
                      <a:r>
                        <a:rPr lang="en-US" sz="1600" kern="100" dirty="0">
                          <a:effectLst/>
                        </a:rPr>
                        <a:t> Ukraine exports for the calendar year 2024 based on Commission’s proposal (1</a:t>
                      </a:r>
                      <a:r>
                        <a:rPr lang="en-US" sz="1600" kern="100" baseline="30000" dirty="0">
                          <a:effectLst/>
                        </a:rPr>
                        <a:t>st</a:t>
                      </a:r>
                      <a:r>
                        <a:rPr lang="en-US" sz="1600" kern="100" dirty="0">
                          <a:effectLst/>
                        </a:rPr>
                        <a:t> January to 31</a:t>
                      </a:r>
                      <a:r>
                        <a:rPr lang="en-US" sz="1600" kern="100" baseline="30000" dirty="0">
                          <a:effectLst/>
                        </a:rPr>
                        <a:t>st</a:t>
                      </a:r>
                      <a:r>
                        <a:rPr lang="en-US" sz="1600" kern="100" dirty="0">
                          <a:effectLst/>
                        </a:rPr>
                        <a:t> December)</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BE" sz="1600" kern="100" dirty="0">
                          <a:effectLst/>
                        </a:rPr>
                        <a:t>148 088</a:t>
                      </a:r>
                      <a:r>
                        <a:rPr lang="en-US" sz="1600" kern="100" dirty="0">
                          <a:effectLst/>
                        </a:rPr>
                        <a:t>t</a:t>
                      </a:r>
                      <a:r>
                        <a:rPr lang="en-BE" sz="1600" kern="100" dirty="0">
                          <a:effectLst/>
                        </a:rPr>
                        <a:t> (net weight) = 197 018</a:t>
                      </a:r>
                      <a:r>
                        <a:rPr lang="en-US" sz="1600" kern="100" dirty="0">
                          <a:effectLst/>
                        </a:rPr>
                        <a:t>t</a:t>
                      </a:r>
                      <a:r>
                        <a:rPr lang="en-BE" sz="1600" kern="100" dirty="0">
                          <a:effectLst/>
                        </a:rPr>
                        <a:t> (c</a:t>
                      </a:r>
                      <a:r>
                        <a:rPr lang="en-US" sz="1600" kern="100" dirty="0">
                          <a:effectLst/>
                        </a:rPr>
                        <a:t>arcass </a:t>
                      </a:r>
                      <a:r>
                        <a:rPr lang="en-BE" sz="1600" kern="100" dirty="0">
                          <a:effectLst/>
                        </a:rPr>
                        <a:t>we</a:t>
                      </a:r>
                      <a:r>
                        <a:rPr lang="en-US" sz="1600" kern="100" dirty="0">
                          <a:effectLst/>
                        </a:rPr>
                        <a:t>ight</a:t>
                      </a:r>
                      <a:r>
                        <a:rPr lang="en-BE" sz="1600" kern="100" dirty="0">
                          <a:effectLst/>
                        </a:rPr>
                        <a:t>) </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33 494t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320 000t </a:t>
                      </a:r>
                      <a:r>
                        <a:rPr lang="en-US" sz="1400" b="0" i="0" u="none" strike="noStrike" kern="100" noProof="0" dirty="0">
                          <a:solidFill>
                            <a:srgbClr val="000000"/>
                          </a:solidFill>
                          <a:effectLst/>
                          <a:latin typeface="Tenorite"/>
                        </a:rPr>
                        <a:t>(</a:t>
                      </a:r>
                      <a:r>
                        <a:rPr lang="en-US" sz="1400" b="0" i="0" u="none" strike="noStrike" kern="100" noProof="0" dirty="0">
                          <a:solidFill>
                            <a:srgbClr val="000000"/>
                          </a:solidFill>
                          <a:effectLst/>
                          <a:highlight>
                            <a:srgbClr val="FFFF00"/>
                          </a:highlight>
                          <a:latin typeface="Tenorite"/>
                        </a:rPr>
                        <a:t>based on previous average monthly imports – this figure will depend on final imports figures between 1 January 2024 and 5 June 2024 which are not limited)</a:t>
                      </a:r>
                      <a:endParaRPr lang="en-US" sz="1600" kern="100" dirty="0">
                        <a:effectLst/>
                        <a:highlight>
                          <a:srgbClr val="FFFF00"/>
                        </a:highlight>
                        <a:latin typeface="Calibri"/>
                        <a:ea typeface="Calibri" panose="020F0502020204030204" pitchFamily="34" charset="0"/>
                        <a:cs typeface="Times New Roman"/>
                      </a:endParaRPr>
                    </a:p>
                  </a:txBody>
                  <a:tcPr marL="38417" marR="38417" marT="0" marB="0"/>
                </a:tc>
                <a:extLst>
                  <a:ext uri="{0D108BD9-81ED-4DB2-BD59-A6C34878D82A}">
                    <a16:rowId xmlns:a16="http://schemas.microsoft.com/office/drawing/2014/main" val="1912074063"/>
                  </a:ext>
                </a:extLst>
              </a:tr>
              <a:tr h="1169638">
                <a:tc>
                  <a:txBody>
                    <a:bodyPr/>
                    <a:lstStyle/>
                    <a:p>
                      <a:pPr algn="ctr">
                        <a:lnSpc>
                          <a:spcPct val="107000"/>
                        </a:lnSpc>
                        <a:spcAft>
                          <a:spcPts val="800"/>
                        </a:spcAft>
                      </a:pPr>
                      <a:r>
                        <a:rPr lang="en-US" sz="1600" kern="100" dirty="0">
                          <a:effectLst/>
                        </a:rPr>
                        <a:t>Maximum Ukrainian imports for the first 5 months of 2025 based on Commission’s proposal (1</a:t>
                      </a:r>
                      <a:r>
                        <a:rPr lang="en-US" sz="1600" kern="100" baseline="30000" dirty="0">
                          <a:effectLst/>
                        </a:rPr>
                        <a:t>st</a:t>
                      </a:r>
                      <a:r>
                        <a:rPr lang="en-US" sz="1600" kern="100" dirty="0">
                          <a:effectLst/>
                        </a:rPr>
                        <a:t> January to 5</a:t>
                      </a:r>
                      <a:r>
                        <a:rPr lang="en-US" sz="1600" kern="100" baseline="30000" dirty="0">
                          <a:effectLst/>
                        </a:rPr>
                        <a:t>th</a:t>
                      </a:r>
                      <a:r>
                        <a:rPr lang="en-US" sz="1600" kern="100" dirty="0">
                          <a:effectLst/>
                        </a:rPr>
                        <a:t> June 2025)</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90 000t (net weight)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14 000t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145 000t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extLst>
                  <a:ext uri="{0D108BD9-81ED-4DB2-BD59-A6C34878D82A}">
                    <a16:rowId xmlns:a16="http://schemas.microsoft.com/office/drawing/2014/main" val="905494504"/>
                  </a:ext>
                </a:extLst>
              </a:tr>
            </a:tbl>
          </a:graphicData>
        </a:graphic>
      </p:graphicFrame>
    </p:spTree>
    <p:extLst>
      <p:ext uri="{BB962C8B-B14F-4D97-AF65-F5344CB8AC3E}">
        <p14:creationId xmlns:p14="http://schemas.microsoft.com/office/powerpoint/2010/main" val="2306842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73EEE-C501-D119-378C-55A4C016C4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74D7F5-7026-033D-8A29-BA8319187ACF}"/>
              </a:ext>
            </a:extLst>
          </p:cNvPr>
          <p:cNvSpPr>
            <a:spLocks noGrp="1"/>
          </p:cNvSpPr>
          <p:nvPr>
            <p:ph type="title"/>
          </p:nvPr>
        </p:nvSpPr>
        <p:spPr>
          <a:xfrm>
            <a:off x="955056" y="639619"/>
            <a:ext cx="9779183" cy="550492"/>
          </a:xfrm>
        </p:spPr>
        <p:txBody>
          <a:bodyPr/>
          <a:lstStyle/>
          <a:p>
            <a:r>
              <a:rPr lang="en-US" sz="2800"/>
              <a:t>5. Amendments to the proposal required to ensure survival of EU farmers </a:t>
            </a:r>
          </a:p>
        </p:txBody>
      </p:sp>
      <p:sp>
        <p:nvSpPr>
          <p:cNvPr id="3" name="Content Placeholder 2">
            <a:extLst>
              <a:ext uri="{FF2B5EF4-FFF2-40B4-BE49-F238E27FC236}">
                <a16:creationId xmlns:a16="http://schemas.microsoft.com/office/drawing/2014/main" id="{8EB0044D-1E77-E609-07B7-0F3CA45D5E41}"/>
              </a:ext>
            </a:extLst>
          </p:cNvPr>
          <p:cNvSpPr>
            <a:spLocks noGrp="1"/>
          </p:cNvSpPr>
          <p:nvPr>
            <p:ph idx="1"/>
          </p:nvPr>
        </p:nvSpPr>
        <p:spPr>
          <a:xfrm>
            <a:off x="788802" y="1505527"/>
            <a:ext cx="9779182" cy="3999346"/>
          </a:xfrm>
        </p:spPr>
        <p:txBody>
          <a:bodyPr vert="horz" lIns="91440" tIns="45720" rIns="91440" bIns="45720" rtlCol="0" anchor="t">
            <a:noAutofit/>
          </a:bodyPr>
          <a:lstStyle/>
          <a:p>
            <a:pPr marL="457200" indent="-457200">
              <a:buFont typeface="Arial" panose="020B0604020202020204" pitchFamily="34" charset="0"/>
              <a:buChar char="•"/>
            </a:pPr>
            <a:endParaRPr lang="en-US" sz="1600" b="1" u="sng"/>
          </a:p>
          <a:p>
            <a:endParaRPr lang="en-US" sz="1600" b="1" u="sng"/>
          </a:p>
          <a:p>
            <a:endParaRPr lang="en-US" sz="1600"/>
          </a:p>
        </p:txBody>
      </p:sp>
      <p:sp>
        <p:nvSpPr>
          <p:cNvPr id="5" name="Footer Placeholder 4">
            <a:extLst>
              <a:ext uri="{FF2B5EF4-FFF2-40B4-BE49-F238E27FC236}">
                <a16:creationId xmlns:a16="http://schemas.microsoft.com/office/drawing/2014/main" id="{27500FFD-7E33-316E-F89D-AE3E738B8D78}"/>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E6655BDF-01B1-10B3-26CF-0B0EB0658D60}"/>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15</a:t>
            </a:fld>
            <a:endParaRPr lang="en-US"/>
          </a:p>
        </p:txBody>
      </p:sp>
      <p:sp>
        <p:nvSpPr>
          <p:cNvPr id="9" name="TextBox 8">
            <a:extLst>
              <a:ext uri="{FF2B5EF4-FFF2-40B4-BE49-F238E27FC236}">
                <a16:creationId xmlns:a16="http://schemas.microsoft.com/office/drawing/2014/main" id="{CBB54C4C-FBB2-31AA-A544-32FE079D0E70}"/>
              </a:ext>
            </a:extLst>
          </p:cNvPr>
          <p:cNvSpPr txBox="1"/>
          <p:nvPr/>
        </p:nvSpPr>
        <p:spPr>
          <a:xfrm>
            <a:off x="844989" y="1660236"/>
            <a:ext cx="8915603" cy="3693319"/>
          </a:xfrm>
          <a:prstGeom prst="rect">
            <a:avLst/>
          </a:prstGeom>
          <a:noFill/>
        </p:spPr>
        <p:txBody>
          <a:bodyPr wrap="square" lIns="91440" tIns="45720" rIns="91440" bIns="45720" rtlCol="0" anchor="t">
            <a:spAutoFit/>
          </a:bodyPr>
          <a:lstStyle/>
          <a:p>
            <a:pPr marL="342900" indent="-342900">
              <a:buAutoNum type="arabicPeriod"/>
            </a:pPr>
            <a:r>
              <a:rPr lang="en-US" dirty="0"/>
              <a:t>Use the average year 2021/2022 as the reference period for volumes </a:t>
            </a:r>
            <a:r>
              <a:rPr lang="en-US" dirty="0">
                <a:ea typeface="+mn-lt"/>
                <a:cs typeface="+mn-lt"/>
              </a:rPr>
              <a:t>to provide the right signal to Ukrainian producers and to effectively stabilize these imports</a:t>
            </a:r>
            <a:endParaRPr lang="en-US" dirty="0"/>
          </a:p>
          <a:p>
            <a:pPr marL="342900" indent="-342900">
              <a:buFontTx/>
              <a:buAutoNum type="arabicPeriod"/>
            </a:pPr>
            <a:endParaRPr lang="en-US">
              <a:highlight>
                <a:srgbClr val="FFFF00"/>
              </a:highlight>
            </a:endParaRPr>
          </a:p>
          <a:p>
            <a:pPr marL="342900" indent="-342900">
              <a:buFont typeface="+mj-lt"/>
              <a:buAutoNum type="arabicPeriod"/>
            </a:pPr>
            <a:r>
              <a:rPr lang="en-US" dirty="0"/>
              <a:t>Include cereals and oilseeds in the list of commodities with automatic triggering</a:t>
            </a:r>
          </a:p>
          <a:p>
            <a:pPr marL="342900" indent="-342900">
              <a:buFont typeface="+mj-lt"/>
              <a:buAutoNum type="arabicPeriod"/>
            </a:pPr>
            <a:endParaRPr lang="en-US"/>
          </a:p>
          <a:p>
            <a:pPr marL="342900" indent="-342900">
              <a:buAutoNum type="arabicPeriod"/>
            </a:pPr>
            <a:r>
              <a:rPr lang="en-US" dirty="0"/>
              <a:t>TRQs to be put in place 10 days after the tigering volume has been reached </a:t>
            </a:r>
            <a:r>
              <a:rPr lang="en-US" dirty="0">
                <a:ea typeface="+mn-lt"/>
                <a:cs typeface="+mn-lt"/>
              </a:rPr>
              <a:t>for an effective ‘emergency break”</a:t>
            </a:r>
          </a:p>
          <a:p>
            <a:pPr marL="342900" indent="-342900">
              <a:buFont typeface="+mj-lt"/>
              <a:buAutoNum type="arabicPeriod"/>
            </a:pPr>
            <a:endParaRPr lang="en-US"/>
          </a:p>
          <a:p>
            <a:pPr marL="342900" indent="-342900">
              <a:buFont typeface="+mj-lt"/>
              <a:buAutoNum type="arabicPeriod"/>
            </a:pPr>
            <a:r>
              <a:rPr lang="en-US" dirty="0">
                <a:solidFill>
                  <a:srgbClr val="000000"/>
                </a:solidFill>
                <a:ea typeface="Times New Roman" panose="02020603050405020304" pitchFamily="18" charset="0"/>
                <a:cs typeface="Calibri"/>
              </a:rPr>
              <a:t>Introduce</a:t>
            </a:r>
            <a:r>
              <a:rPr lang="en-US" dirty="0">
                <a:solidFill>
                  <a:srgbClr val="000000"/>
                </a:solidFill>
                <a:effectLst/>
                <a:ea typeface="Times New Roman" panose="02020603050405020304" pitchFamily="18" charset="0"/>
                <a:cs typeface="Calibri"/>
              </a:rPr>
              <a:t> a system ensuring that the destination for all consignments of Ukrainian agricultural products is determined prior to entry into the EU and introduce a system to guarantee that the Ukrainian products reach this destination and do not end up elsewhere.</a:t>
            </a:r>
            <a:endParaRPr lang="en-US" dirty="0">
              <a:cs typeface="Calibri"/>
            </a:endParaRPr>
          </a:p>
          <a:p>
            <a:pPr marL="285750" indent="-285750">
              <a:buFont typeface="Arial" panose="020B0604020202020204" pitchFamily="34" charset="0"/>
              <a:buChar char="•"/>
            </a:pPr>
            <a:endParaRPr lang="en-BE"/>
          </a:p>
        </p:txBody>
      </p:sp>
    </p:spTree>
    <p:extLst>
      <p:ext uri="{BB962C8B-B14F-4D97-AF65-F5344CB8AC3E}">
        <p14:creationId xmlns:p14="http://schemas.microsoft.com/office/powerpoint/2010/main" val="1487483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73EEE-C501-D119-378C-55A4C016C4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74D7F5-7026-033D-8A29-BA8319187ACF}"/>
              </a:ext>
            </a:extLst>
          </p:cNvPr>
          <p:cNvSpPr>
            <a:spLocks noGrp="1"/>
          </p:cNvSpPr>
          <p:nvPr>
            <p:ph type="title"/>
          </p:nvPr>
        </p:nvSpPr>
        <p:spPr>
          <a:xfrm>
            <a:off x="955056" y="639619"/>
            <a:ext cx="9779183" cy="550492"/>
          </a:xfrm>
        </p:spPr>
        <p:txBody>
          <a:bodyPr/>
          <a:lstStyle/>
          <a:p>
            <a:r>
              <a:rPr lang="en-US" sz="2800"/>
              <a:t>5. Amendments to the proposal required to ensure survival of EU farmers </a:t>
            </a:r>
          </a:p>
        </p:txBody>
      </p:sp>
      <p:sp>
        <p:nvSpPr>
          <p:cNvPr id="3" name="Content Placeholder 2">
            <a:extLst>
              <a:ext uri="{FF2B5EF4-FFF2-40B4-BE49-F238E27FC236}">
                <a16:creationId xmlns:a16="http://schemas.microsoft.com/office/drawing/2014/main" id="{8EB0044D-1E77-E609-07B7-0F3CA45D5E41}"/>
              </a:ext>
            </a:extLst>
          </p:cNvPr>
          <p:cNvSpPr>
            <a:spLocks noGrp="1"/>
          </p:cNvSpPr>
          <p:nvPr>
            <p:ph idx="1"/>
          </p:nvPr>
        </p:nvSpPr>
        <p:spPr>
          <a:xfrm>
            <a:off x="788802" y="1505527"/>
            <a:ext cx="9779182" cy="3999346"/>
          </a:xfrm>
        </p:spPr>
        <p:txBody>
          <a:bodyPr vert="horz" lIns="91440" tIns="45720" rIns="91440" bIns="45720" rtlCol="0" anchor="t">
            <a:noAutofit/>
          </a:bodyPr>
          <a:lstStyle/>
          <a:p>
            <a:pPr marL="457200" indent="-457200">
              <a:buFont typeface="Arial" panose="020B0604020202020204" pitchFamily="34" charset="0"/>
              <a:buChar char="•"/>
            </a:pPr>
            <a:endParaRPr lang="en-US" sz="1600" b="1" u="sng"/>
          </a:p>
          <a:p>
            <a:endParaRPr lang="en-US" sz="1600" b="1" u="sng"/>
          </a:p>
          <a:p>
            <a:endParaRPr lang="en-US" sz="1600"/>
          </a:p>
        </p:txBody>
      </p:sp>
      <p:sp>
        <p:nvSpPr>
          <p:cNvPr id="5" name="Footer Placeholder 4">
            <a:extLst>
              <a:ext uri="{FF2B5EF4-FFF2-40B4-BE49-F238E27FC236}">
                <a16:creationId xmlns:a16="http://schemas.microsoft.com/office/drawing/2014/main" id="{27500FFD-7E33-316E-F89D-AE3E738B8D78}"/>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E6655BDF-01B1-10B3-26CF-0B0EB0658D60}"/>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16</a:t>
            </a:fld>
            <a:endParaRPr lang="en-US"/>
          </a:p>
        </p:txBody>
      </p:sp>
      <p:graphicFrame>
        <p:nvGraphicFramePr>
          <p:cNvPr id="10" name="Table 9">
            <a:extLst>
              <a:ext uri="{FF2B5EF4-FFF2-40B4-BE49-F238E27FC236}">
                <a16:creationId xmlns:a16="http://schemas.microsoft.com/office/drawing/2014/main" id="{A7A35753-3124-D3AF-0DE9-44A472F40732}"/>
              </a:ext>
            </a:extLst>
          </p:cNvPr>
          <p:cNvGraphicFramePr>
            <a:graphicFrameLocks noGrp="1"/>
          </p:cNvGraphicFramePr>
          <p:nvPr>
            <p:extLst>
              <p:ext uri="{D42A27DB-BD31-4B8C-83A1-F6EECF244321}">
                <p14:modId xmlns:p14="http://schemas.microsoft.com/office/powerpoint/2010/main" val="3632175830"/>
              </p:ext>
            </p:extLst>
          </p:nvPr>
        </p:nvGraphicFramePr>
        <p:xfrm>
          <a:off x="955054" y="1190111"/>
          <a:ext cx="9612928" cy="5443158"/>
        </p:xfrm>
        <a:graphic>
          <a:graphicData uri="http://schemas.openxmlformats.org/drawingml/2006/table">
            <a:tbl>
              <a:tblPr firstRow="1" firstCol="1" bandRow="1">
                <a:tableStyleId>{5C22544A-7EE6-4342-B048-85BDC9FD1C3A}</a:tableStyleId>
              </a:tblPr>
              <a:tblGrid>
                <a:gridCol w="2403232">
                  <a:extLst>
                    <a:ext uri="{9D8B030D-6E8A-4147-A177-3AD203B41FA5}">
                      <a16:colId xmlns:a16="http://schemas.microsoft.com/office/drawing/2014/main" val="2307510742"/>
                    </a:ext>
                  </a:extLst>
                </a:gridCol>
                <a:gridCol w="2403232">
                  <a:extLst>
                    <a:ext uri="{9D8B030D-6E8A-4147-A177-3AD203B41FA5}">
                      <a16:colId xmlns:a16="http://schemas.microsoft.com/office/drawing/2014/main" val="729803300"/>
                    </a:ext>
                  </a:extLst>
                </a:gridCol>
                <a:gridCol w="2403232">
                  <a:extLst>
                    <a:ext uri="{9D8B030D-6E8A-4147-A177-3AD203B41FA5}">
                      <a16:colId xmlns:a16="http://schemas.microsoft.com/office/drawing/2014/main" val="2977657437"/>
                    </a:ext>
                  </a:extLst>
                </a:gridCol>
                <a:gridCol w="2403232">
                  <a:extLst>
                    <a:ext uri="{9D8B030D-6E8A-4147-A177-3AD203B41FA5}">
                      <a16:colId xmlns:a16="http://schemas.microsoft.com/office/drawing/2014/main" val="697280153"/>
                    </a:ext>
                  </a:extLst>
                </a:gridCol>
              </a:tblGrid>
              <a:tr h="225040">
                <a:tc>
                  <a:txBody>
                    <a:bodyPr/>
                    <a:lstStyle/>
                    <a:p>
                      <a:pPr algn="ctr">
                        <a:lnSpc>
                          <a:spcPct val="107000"/>
                        </a:lnSpc>
                        <a:spcAft>
                          <a:spcPts val="800"/>
                        </a:spcAft>
                      </a:pPr>
                      <a:endParaRPr lang="en-BE"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Poultry meat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Eggs and albumins</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Sugar</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extLst>
                  <a:ext uri="{0D108BD9-81ED-4DB2-BD59-A6C34878D82A}">
                    <a16:rowId xmlns:a16="http://schemas.microsoft.com/office/drawing/2014/main" val="3897871318"/>
                  </a:ext>
                </a:extLst>
              </a:tr>
              <a:tr h="697339">
                <a:tc>
                  <a:txBody>
                    <a:bodyPr/>
                    <a:lstStyle/>
                    <a:p>
                      <a:pPr algn="ctr">
                        <a:lnSpc>
                          <a:spcPct val="107000"/>
                        </a:lnSpc>
                        <a:spcAft>
                          <a:spcPts val="800"/>
                        </a:spcAft>
                      </a:pPr>
                      <a:r>
                        <a:rPr lang="en-US" sz="1600" kern="100" dirty="0">
                          <a:effectLst/>
                        </a:rPr>
                        <a:t>Association Agreement TRQs</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BE" sz="1600" kern="100" dirty="0">
                          <a:effectLst/>
                        </a:rPr>
                        <a:t>70 000t +20 000t (</a:t>
                      </a:r>
                      <a:r>
                        <a:rPr lang="en-US" sz="1600" kern="100" dirty="0">
                          <a:effectLst/>
                        </a:rPr>
                        <a:t>net weight</a:t>
                      </a:r>
                      <a:r>
                        <a:rPr lang="en-BE" sz="1600" kern="100" dirty="0">
                          <a:effectLst/>
                        </a:rPr>
                        <a: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BE" sz="1600" kern="100" dirty="0">
                          <a:effectLst/>
                        </a:rPr>
                        <a:t>3 000t (expressed in shell eggs equivalent) +3 000t (expressed in net weight</a:t>
                      </a:r>
                      <a:r>
                        <a:rPr lang="en-US" sz="1600" kern="100" dirty="0">
                          <a:effectLst/>
                        </a:rPr>
                        <a: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20 070t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extLst>
                  <a:ext uri="{0D108BD9-81ED-4DB2-BD59-A6C34878D82A}">
                    <a16:rowId xmlns:a16="http://schemas.microsoft.com/office/drawing/2014/main" val="581384464"/>
                  </a:ext>
                </a:extLst>
              </a:tr>
              <a:tr h="225040">
                <a:tc>
                  <a:txBody>
                    <a:bodyPr/>
                    <a:lstStyle/>
                    <a:p>
                      <a:pPr algn="ctr">
                        <a:lnSpc>
                          <a:spcPct val="107000"/>
                        </a:lnSpc>
                        <a:spcAft>
                          <a:spcPts val="800"/>
                        </a:spcAft>
                      </a:pPr>
                      <a:r>
                        <a:rPr lang="en-US" sz="1600" kern="100" dirty="0">
                          <a:effectLst/>
                        </a:rPr>
                        <a:t>Volumes for year 2021</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91 187t (net weight)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5 590t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strike="noStrike" kern="100" dirty="0">
                          <a:effectLst/>
                        </a:rPr>
                        <a:t>17 495</a:t>
                      </a:r>
                      <a:endParaRPr lang="en-BE" sz="1600" strike="sngStrike"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extLst>
                  <a:ext uri="{0D108BD9-81ED-4DB2-BD59-A6C34878D82A}">
                    <a16:rowId xmlns:a16="http://schemas.microsoft.com/office/drawing/2014/main" val="3489533979"/>
                  </a:ext>
                </a:extLst>
              </a:tr>
              <a:tr h="1169638">
                <a:tc>
                  <a:txBody>
                    <a:bodyPr/>
                    <a:lstStyle/>
                    <a:p>
                      <a:pPr algn="ctr">
                        <a:lnSpc>
                          <a:spcPct val="107000"/>
                        </a:lnSpc>
                        <a:spcAft>
                          <a:spcPts val="800"/>
                        </a:spcAft>
                      </a:pPr>
                      <a:r>
                        <a:rPr lang="en-US" sz="1600" kern="100" dirty="0">
                          <a:effectLst/>
                        </a:rPr>
                        <a:t>Maximum </a:t>
                      </a:r>
                      <a:r>
                        <a:rPr lang="en-US" sz="1600" kern="100" dirty="0">
                          <a:solidFill>
                            <a:srgbClr val="FFFF00"/>
                          </a:solidFill>
                          <a:effectLst/>
                        </a:rPr>
                        <a:t>estimated</a:t>
                      </a:r>
                      <a:r>
                        <a:rPr lang="en-US" sz="1600" kern="100" dirty="0">
                          <a:effectLst/>
                        </a:rPr>
                        <a:t> Ukraine exports for the </a:t>
                      </a:r>
                      <a:r>
                        <a:rPr lang="en-US" sz="1600" kern="100">
                          <a:effectLst/>
                        </a:rPr>
                        <a:t>calendar year 2024</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800"/>
                        </a:spcAft>
                        <a:buNone/>
                      </a:pPr>
                      <a:r>
                        <a:rPr lang="en-US" sz="1600" kern="100" dirty="0">
                          <a:effectLst/>
                        </a:rPr>
                        <a:t>(1</a:t>
                      </a:r>
                      <a:r>
                        <a:rPr lang="en-US" sz="1600" kern="100" baseline="30000" dirty="0">
                          <a:effectLst/>
                        </a:rPr>
                        <a:t>st</a:t>
                      </a:r>
                      <a:r>
                        <a:rPr lang="en-US" sz="1600" kern="100" dirty="0">
                          <a:effectLst/>
                        </a:rPr>
                        <a:t> January to 31</a:t>
                      </a:r>
                      <a:r>
                        <a:rPr lang="en-US" sz="1600" kern="100" baseline="30000" dirty="0">
                          <a:effectLst/>
                        </a:rPr>
                        <a:t>st</a:t>
                      </a:r>
                      <a:r>
                        <a:rPr lang="en-US" sz="1600" kern="100" dirty="0">
                          <a:effectLst/>
                        </a:rPr>
                        <a:t> December)</a:t>
                      </a:r>
                      <a:endParaRPr lang="en-BE" sz="1600" kern="100">
                        <a:effectLst/>
                        <a:latin typeface="Calibri"/>
                        <a:ea typeface="Calibri"/>
                        <a:cs typeface="Times New Roman"/>
                      </a:endParaRPr>
                    </a:p>
                  </a:txBody>
                  <a:tcPr marL="38417" marR="38417" marT="0" marB="0"/>
                </a:tc>
                <a:tc>
                  <a:txBody>
                    <a:bodyPr/>
                    <a:lstStyle/>
                    <a:p>
                      <a:pPr algn="ctr">
                        <a:lnSpc>
                          <a:spcPct val="107000"/>
                        </a:lnSpc>
                        <a:spcAft>
                          <a:spcPts val="800"/>
                        </a:spcAft>
                      </a:pPr>
                      <a:r>
                        <a:rPr lang="en-BE" sz="1600" kern="100" dirty="0">
                          <a:effectLst/>
                        </a:rPr>
                        <a:t>148 088</a:t>
                      </a:r>
                      <a:r>
                        <a:rPr lang="en-US" sz="1600" kern="100" dirty="0">
                          <a:effectLst/>
                        </a:rPr>
                        <a:t>t</a:t>
                      </a:r>
                      <a:r>
                        <a:rPr lang="en-BE" sz="1600" kern="100" dirty="0">
                          <a:effectLst/>
                        </a:rPr>
                        <a:t> (net weight) = 197 018</a:t>
                      </a:r>
                      <a:r>
                        <a:rPr lang="en-US" sz="1600" kern="100" dirty="0">
                          <a:effectLst/>
                        </a:rPr>
                        <a:t>t</a:t>
                      </a:r>
                      <a:r>
                        <a:rPr lang="en-BE" sz="1600" kern="100" dirty="0">
                          <a:effectLst/>
                        </a:rPr>
                        <a:t> (</a:t>
                      </a:r>
                      <a:r>
                        <a:rPr lang="fr-BE" sz="1600" kern="100">
                          <a:effectLst/>
                        </a:rPr>
                        <a:t>cwe</a:t>
                      </a:r>
                      <a:r>
                        <a:rPr lang="en-BE" sz="1600" kern="100">
                          <a:effectLst/>
                        </a:rPr>
                        <a:t>)</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800"/>
                        </a:spcAft>
                        <a:buNone/>
                      </a:pPr>
                      <a:r>
                        <a:rPr lang="en-BE" sz="1600" b="1" kern="100" dirty="0">
                          <a:solidFill>
                            <a:srgbClr val="C00000"/>
                          </a:solidFill>
                          <a:effectLst/>
                          <a:latin typeface="Calibri"/>
                          <a:ea typeface="Calibri"/>
                          <a:cs typeface="Times New Roman"/>
                        </a:rPr>
                        <a:t>OUR PROPOSAL </a:t>
                      </a:r>
                    </a:p>
                    <a:p>
                      <a:pPr lvl="0" algn="ctr">
                        <a:lnSpc>
                          <a:spcPct val="107000"/>
                        </a:lnSpc>
                        <a:spcAft>
                          <a:spcPts val="800"/>
                        </a:spcAft>
                        <a:buNone/>
                      </a:pPr>
                      <a:r>
                        <a:rPr lang="en-BE" sz="1600" b="1" kern="100" dirty="0">
                          <a:solidFill>
                            <a:srgbClr val="C00000"/>
                          </a:solidFill>
                          <a:effectLst/>
                          <a:latin typeface="Calibri"/>
                          <a:ea typeface="Calibri"/>
                          <a:cs typeface="Times New Roman"/>
                        </a:rPr>
                        <a:t>(average 2021/2022)</a:t>
                      </a:r>
                    </a:p>
                    <a:p>
                      <a:pPr lvl="0" algn="ctr">
                        <a:lnSpc>
                          <a:spcPct val="107000"/>
                        </a:lnSpc>
                        <a:spcAft>
                          <a:spcPts val="800"/>
                        </a:spcAft>
                        <a:buNone/>
                      </a:pPr>
                      <a:r>
                        <a:rPr lang="en-BE" sz="1600" b="1" kern="100" dirty="0">
                          <a:solidFill>
                            <a:srgbClr val="C00000"/>
                          </a:solidFill>
                          <a:effectLst/>
                          <a:latin typeface="Calibri"/>
                          <a:ea typeface="Calibri"/>
                          <a:cs typeface="Times New Roman"/>
                        </a:rPr>
                        <a:t>127 596</a:t>
                      </a:r>
                      <a:r>
                        <a:rPr lang="fr-BE" sz="1600" b="1" kern="100" dirty="0">
                          <a:solidFill>
                            <a:srgbClr val="C00000"/>
                          </a:solidFill>
                          <a:effectLst/>
                          <a:latin typeface="Calibri"/>
                          <a:ea typeface="Calibri"/>
                          <a:cs typeface="Times New Roman"/>
                        </a:rPr>
                        <a:t> </a:t>
                      </a:r>
                      <a:r>
                        <a:rPr lang="en-BE" sz="1600" b="1" kern="100" dirty="0">
                          <a:solidFill>
                            <a:srgbClr val="C00000"/>
                          </a:solidFill>
                          <a:effectLst/>
                          <a:latin typeface="Calibri"/>
                          <a:ea typeface="Calibri"/>
                          <a:cs typeface="Times New Roman"/>
                        </a:rPr>
                        <a:t>t</a:t>
                      </a:r>
                      <a:r>
                        <a:rPr lang="fr-BE" sz="1600" b="1" kern="100" dirty="0">
                          <a:solidFill>
                            <a:srgbClr val="C00000"/>
                          </a:solidFill>
                          <a:effectLst/>
                          <a:latin typeface="Calibri"/>
                          <a:ea typeface="Calibri"/>
                          <a:cs typeface="Times New Roman"/>
                        </a:rPr>
                        <a:t> (</a:t>
                      </a:r>
                      <a:r>
                        <a:rPr lang="fr-BE" sz="1600" b="1" kern="100" dirty="0" err="1">
                          <a:solidFill>
                            <a:srgbClr val="C00000"/>
                          </a:solidFill>
                          <a:effectLst/>
                          <a:latin typeface="Calibri"/>
                          <a:ea typeface="Calibri"/>
                          <a:cs typeface="Times New Roman"/>
                        </a:rPr>
                        <a:t>cwe</a:t>
                      </a:r>
                      <a:r>
                        <a:rPr lang="fr-BE" sz="1600" b="1" kern="100" dirty="0">
                          <a:solidFill>
                            <a:srgbClr val="C00000"/>
                          </a:solidFill>
                          <a:effectLst/>
                          <a:latin typeface="Calibri"/>
                          <a:ea typeface="Calibri"/>
                          <a:cs typeface="Times New Roman"/>
                        </a:rPr>
                        <a:t>)</a:t>
                      </a:r>
                      <a:endParaRPr lang="en-BE" sz="1600" b="1" kern="100" dirty="0">
                        <a:solidFill>
                          <a:srgbClr val="C00000"/>
                        </a:solidFill>
                        <a:effectLst/>
                        <a:latin typeface="Calibri"/>
                        <a:ea typeface="Calibri"/>
                        <a:cs typeface="Times New Roman"/>
                      </a:endParaRPr>
                    </a:p>
                  </a:txBody>
                  <a:tcPr marL="38417" marR="38417" marT="0" marB="0"/>
                </a:tc>
                <a:tc>
                  <a:txBody>
                    <a:bodyPr/>
                    <a:lstStyle/>
                    <a:p>
                      <a:pPr algn="ctr">
                        <a:lnSpc>
                          <a:spcPct val="107000"/>
                        </a:lnSpc>
                        <a:spcAft>
                          <a:spcPts val="800"/>
                        </a:spcAft>
                      </a:pPr>
                      <a:r>
                        <a:rPr lang="en-US" sz="1600" kern="100" dirty="0">
                          <a:effectLst/>
                        </a:rPr>
                        <a:t>33 494t</a:t>
                      </a:r>
                    </a:p>
                    <a:p>
                      <a:pPr lvl="0" algn="ctr">
                        <a:lnSpc>
                          <a:spcPct val="107000"/>
                        </a:lnSpc>
                        <a:spcAft>
                          <a:spcPts val="800"/>
                        </a:spcAft>
                        <a:buNone/>
                      </a:pPr>
                      <a:endParaRPr lang="en-US" sz="1600" b="1" i="0" u="none" strike="noStrike" kern="100" noProof="0" dirty="0">
                        <a:solidFill>
                          <a:srgbClr val="C00000"/>
                        </a:solidFill>
                        <a:effectLst/>
                        <a:latin typeface="Calibri"/>
                      </a:endParaRPr>
                    </a:p>
                    <a:p>
                      <a:pPr lvl="0" algn="ctr">
                        <a:lnSpc>
                          <a:spcPct val="107000"/>
                        </a:lnSpc>
                        <a:spcAft>
                          <a:spcPts val="800"/>
                        </a:spcAft>
                        <a:buNone/>
                      </a:pPr>
                      <a:r>
                        <a:rPr lang="en-US" sz="1600" b="1" i="0" u="none" strike="noStrike" kern="100" noProof="0" dirty="0">
                          <a:solidFill>
                            <a:srgbClr val="C00000"/>
                          </a:solidFill>
                          <a:effectLst/>
                          <a:latin typeface="Calibri"/>
                        </a:rPr>
                        <a:t>OUR PROPOSAL (average 2021/2022)</a:t>
                      </a:r>
                      <a:endParaRPr lang="en-US" sz="1600" b="0" i="0" u="none" strike="noStrike" kern="100" noProof="0" dirty="0">
                        <a:solidFill>
                          <a:srgbClr val="000000"/>
                        </a:solidFill>
                        <a:effectLst/>
                        <a:latin typeface="Calibri"/>
                      </a:endParaRPr>
                    </a:p>
                    <a:p>
                      <a:pPr lvl="0" algn="ctr">
                        <a:lnSpc>
                          <a:spcPct val="107000"/>
                        </a:lnSpc>
                        <a:spcAft>
                          <a:spcPts val="800"/>
                        </a:spcAft>
                        <a:buNone/>
                      </a:pPr>
                      <a:r>
                        <a:rPr lang="en-US" sz="1600" b="1" i="0" u="none" strike="noStrike" kern="100" noProof="0" dirty="0">
                          <a:solidFill>
                            <a:srgbClr val="C00000"/>
                          </a:solidFill>
                          <a:effectLst/>
                          <a:latin typeface="Calibri"/>
                        </a:rPr>
                        <a:t>14 606t</a:t>
                      </a:r>
                    </a:p>
                    <a:p>
                      <a:pPr lvl="0" algn="ctr">
                        <a:lnSpc>
                          <a:spcPct val="107000"/>
                        </a:lnSpc>
                        <a:spcAft>
                          <a:spcPts val="800"/>
                        </a:spcAft>
                        <a:buNone/>
                      </a:pPr>
                      <a:endParaRPr lang="en-US" sz="1600" kern="100" dirty="0">
                        <a:effectLst/>
                      </a:endParaRPr>
                    </a:p>
                  </a:txBody>
                  <a:tcPr marL="38417" marR="38417" marT="0" marB="0"/>
                </a:tc>
                <a:tc>
                  <a:txBody>
                    <a:bodyPr/>
                    <a:lstStyle/>
                    <a:p>
                      <a:pPr algn="ctr">
                        <a:lnSpc>
                          <a:spcPct val="107000"/>
                        </a:lnSpc>
                        <a:spcAft>
                          <a:spcPts val="800"/>
                        </a:spcAft>
                      </a:pPr>
                      <a:r>
                        <a:rPr lang="en-US" sz="1600" kern="100" dirty="0">
                          <a:effectLst/>
                        </a:rPr>
                        <a:t>320 000t (except if export more until 6th June 2024)</a:t>
                      </a:r>
                    </a:p>
                    <a:p>
                      <a:pPr lvl="0" algn="ctr">
                        <a:lnSpc>
                          <a:spcPct val="107000"/>
                        </a:lnSpc>
                        <a:spcAft>
                          <a:spcPts val="800"/>
                        </a:spcAft>
                        <a:buNone/>
                      </a:pPr>
                      <a:endParaRPr lang="en-US" sz="1600" kern="100" dirty="0">
                        <a:effectLst/>
                      </a:endParaRPr>
                    </a:p>
                    <a:p>
                      <a:pPr lvl="0" algn="ctr">
                        <a:lnSpc>
                          <a:spcPct val="107000"/>
                        </a:lnSpc>
                        <a:spcAft>
                          <a:spcPts val="800"/>
                        </a:spcAft>
                        <a:buNone/>
                      </a:pPr>
                      <a:r>
                        <a:rPr lang="en-US" sz="1600" b="1" i="0" u="none" strike="noStrike" kern="100" noProof="0" dirty="0">
                          <a:solidFill>
                            <a:srgbClr val="C00000"/>
                          </a:solidFill>
                          <a:effectLst/>
                          <a:latin typeface="Calibri"/>
                        </a:rPr>
                        <a:t>OUR PROPOSAL (average 2021/2022)</a:t>
                      </a:r>
                      <a:endParaRPr lang="en-US" sz="1600" b="0" i="0" u="none" strike="noStrike" kern="100" noProof="0" dirty="0">
                        <a:solidFill>
                          <a:srgbClr val="000000"/>
                        </a:solidFill>
                        <a:effectLst/>
                        <a:latin typeface="Calibri"/>
                      </a:endParaRPr>
                    </a:p>
                    <a:p>
                      <a:pPr lvl="0" algn="ctr">
                        <a:lnSpc>
                          <a:spcPct val="107000"/>
                        </a:lnSpc>
                        <a:spcAft>
                          <a:spcPts val="800"/>
                        </a:spcAft>
                        <a:buNone/>
                      </a:pPr>
                      <a:r>
                        <a:rPr lang="en-US" sz="1600" b="1" i="0" u="none" strike="noStrike" kern="100" noProof="0" dirty="0">
                          <a:solidFill>
                            <a:srgbClr val="C00000"/>
                          </a:solidFill>
                          <a:effectLst/>
                          <a:latin typeface="Calibri"/>
                        </a:rPr>
                        <a:t>85 200 t</a:t>
                      </a:r>
                      <a:endParaRPr lang="en-US" sz="1600" b="0" i="0" u="none" strike="sngStrike" kern="100" noProof="0" dirty="0">
                        <a:solidFill>
                          <a:srgbClr val="C00000"/>
                        </a:solidFill>
                        <a:effectLst/>
                        <a:latin typeface="Calibri"/>
                      </a:endParaRPr>
                    </a:p>
                    <a:p>
                      <a:pPr lvl="0" algn="ctr">
                        <a:lnSpc>
                          <a:spcPct val="107000"/>
                        </a:lnSpc>
                        <a:spcAft>
                          <a:spcPts val="800"/>
                        </a:spcAft>
                        <a:buNone/>
                      </a:pPr>
                      <a:endParaRPr lang="en-US" sz="1600" kern="100" dirty="0">
                        <a:effectLst/>
                      </a:endParaRPr>
                    </a:p>
                  </a:txBody>
                  <a:tcPr marL="38417" marR="38417" marT="0" marB="0"/>
                </a:tc>
                <a:extLst>
                  <a:ext uri="{0D108BD9-81ED-4DB2-BD59-A6C34878D82A}">
                    <a16:rowId xmlns:a16="http://schemas.microsoft.com/office/drawing/2014/main" val="1912074063"/>
                  </a:ext>
                </a:extLst>
              </a:tr>
              <a:tr h="1169638">
                <a:tc>
                  <a:txBody>
                    <a:bodyPr/>
                    <a:lstStyle/>
                    <a:p>
                      <a:pPr algn="ctr">
                        <a:lnSpc>
                          <a:spcPct val="107000"/>
                        </a:lnSpc>
                        <a:spcAft>
                          <a:spcPts val="800"/>
                        </a:spcAft>
                      </a:pPr>
                      <a:r>
                        <a:rPr lang="en-US" sz="1600" kern="100" dirty="0">
                          <a:effectLst/>
                        </a:rPr>
                        <a:t>Maximum Ukrainian imports for the first 5 months of 2025 (1</a:t>
                      </a:r>
                      <a:r>
                        <a:rPr lang="en-US" sz="1600" kern="100" baseline="30000" dirty="0">
                          <a:effectLst/>
                        </a:rPr>
                        <a:t>st</a:t>
                      </a:r>
                      <a:r>
                        <a:rPr lang="en-US" sz="1600" kern="100" dirty="0">
                          <a:effectLst/>
                        </a:rPr>
                        <a:t> January to 5</a:t>
                      </a:r>
                      <a:r>
                        <a:rPr lang="en-US" sz="1600" kern="100" baseline="30000" dirty="0">
                          <a:effectLst/>
                        </a:rPr>
                        <a:t>th</a:t>
                      </a:r>
                      <a:r>
                        <a:rPr lang="en-US" sz="1600" kern="100" dirty="0">
                          <a:effectLst/>
                        </a:rPr>
                        <a:t> June 2025)</a:t>
                      </a:r>
                      <a:endParaRPr lang="en-B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8417" marR="38417" marT="0" marB="0"/>
                </a:tc>
                <a:tc>
                  <a:txBody>
                    <a:bodyPr/>
                    <a:lstStyle/>
                    <a:p>
                      <a:pPr algn="ctr">
                        <a:lnSpc>
                          <a:spcPct val="107000"/>
                        </a:lnSpc>
                        <a:spcAft>
                          <a:spcPts val="800"/>
                        </a:spcAft>
                      </a:pPr>
                      <a:r>
                        <a:rPr lang="en-US" sz="1600" kern="100" dirty="0">
                          <a:effectLst/>
                        </a:rPr>
                        <a:t>90 000t (net weight)</a:t>
                      </a:r>
                    </a:p>
                    <a:p>
                      <a:pPr lvl="0" algn="ctr">
                        <a:lnSpc>
                          <a:spcPct val="107000"/>
                        </a:lnSpc>
                        <a:spcAft>
                          <a:spcPts val="800"/>
                        </a:spcAft>
                        <a:buNone/>
                      </a:pPr>
                      <a:endParaRPr lang="en-US" sz="1600" kern="100" dirty="0">
                        <a:effectLst/>
                      </a:endParaRPr>
                    </a:p>
                    <a:p>
                      <a:pPr lvl="0" algn="ctr">
                        <a:lnSpc>
                          <a:spcPct val="107000"/>
                        </a:lnSpc>
                        <a:spcAft>
                          <a:spcPts val="800"/>
                        </a:spcAft>
                        <a:buNone/>
                      </a:pPr>
                      <a:r>
                        <a:rPr lang="en-US" sz="1600" b="1" i="0" u="none" strike="noStrike" kern="100" noProof="0" dirty="0">
                          <a:solidFill>
                            <a:srgbClr val="C00000"/>
                          </a:solidFill>
                          <a:effectLst/>
                          <a:latin typeface="Calibri"/>
                        </a:rPr>
                        <a:t>OUR PROPOSAL (average 2021/2022)</a:t>
                      </a:r>
                      <a:endParaRPr lang="en-US" sz="1600" b="0" i="0" u="none" strike="noStrike" kern="100" noProof="0" dirty="0">
                        <a:solidFill>
                          <a:srgbClr val="000000"/>
                        </a:solidFill>
                        <a:effectLst/>
                        <a:latin typeface="Calibri"/>
                      </a:endParaRPr>
                    </a:p>
                    <a:p>
                      <a:pPr lvl="0" algn="ctr">
                        <a:lnSpc>
                          <a:spcPct val="107000"/>
                        </a:lnSpc>
                        <a:spcAft>
                          <a:spcPts val="800"/>
                        </a:spcAft>
                        <a:buNone/>
                      </a:pPr>
                      <a:r>
                        <a:rPr lang="en-US" sz="1600" b="1" i="0" u="none" strike="noStrike" kern="100" noProof="0" dirty="0">
                          <a:solidFill>
                            <a:srgbClr val="C00000"/>
                          </a:solidFill>
                          <a:effectLst/>
                          <a:latin typeface="Calibri"/>
                        </a:rPr>
                        <a:t>90 000t (net weight)</a:t>
                      </a:r>
                      <a:endParaRPr lang="en-US" sz="1600" b="0" i="0" u="none" strike="noStrike" kern="100" noProof="0" dirty="0">
                        <a:solidFill>
                          <a:srgbClr val="000000"/>
                        </a:solidFill>
                        <a:effectLst/>
                        <a:latin typeface="Calibri"/>
                      </a:endParaRPr>
                    </a:p>
                    <a:p>
                      <a:pPr lvl="0" algn="ctr">
                        <a:lnSpc>
                          <a:spcPct val="107000"/>
                        </a:lnSpc>
                        <a:spcAft>
                          <a:spcPts val="800"/>
                        </a:spcAft>
                        <a:buNone/>
                      </a:pPr>
                      <a:endParaRPr lang="en-US" sz="1600" kern="100" dirty="0">
                        <a:effectLst/>
                      </a:endParaRPr>
                    </a:p>
                  </a:txBody>
                  <a:tcPr marL="38417" marR="38417" marT="0" marB="0"/>
                </a:tc>
                <a:tc>
                  <a:txBody>
                    <a:bodyPr/>
                    <a:lstStyle/>
                    <a:p>
                      <a:pPr algn="ctr">
                        <a:lnSpc>
                          <a:spcPct val="107000"/>
                        </a:lnSpc>
                        <a:spcAft>
                          <a:spcPts val="800"/>
                        </a:spcAft>
                      </a:pPr>
                      <a:r>
                        <a:rPr lang="en-US" sz="1600" kern="100" dirty="0">
                          <a:effectLst/>
                        </a:rPr>
                        <a:t>14 000t</a:t>
                      </a:r>
                    </a:p>
                    <a:p>
                      <a:pPr lvl="0" algn="ctr">
                        <a:lnSpc>
                          <a:spcPct val="107000"/>
                        </a:lnSpc>
                        <a:spcAft>
                          <a:spcPts val="800"/>
                        </a:spcAft>
                        <a:buNone/>
                      </a:pPr>
                      <a:endParaRPr lang="en-US" sz="1600" kern="100" dirty="0">
                        <a:effectLst/>
                      </a:endParaRPr>
                    </a:p>
                    <a:p>
                      <a:pPr lvl="0" algn="ctr">
                        <a:lnSpc>
                          <a:spcPct val="107000"/>
                        </a:lnSpc>
                        <a:spcAft>
                          <a:spcPts val="800"/>
                        </a:spcAft>
                        <a:buNone/>
                      </a:pPr>
                      <a:r>
                        <a:rPr lang="en-US" sz="1600" b="1" i="0" u="none" strike="noStrike" kern="100" noProof="0" dirty="0">
                          <a:solidFill>
                            <a:srgbClr val="C00000"/>
                          </a:solidFill>
                          <a:effectLst/>
                          <a:latin typeface="Calibri"/>
                        </a:rPr>
                        <a:t>OUR PROPOSAL (average 2021/2022)</a:t>
                      </a:r>
                      <a:endParaRPr lang="en-US" sz="1600" b="0" i="0" u="none" strike="noStrike" kern="100" noProof="0" dirty="0">
                        <a:solidFill>
                          <a:srgbClr val="000000"/>
                        </a:solidFill>
                        <a:effectLst/>
                        <a:latin typeface="Calibri"/>
                      </a:endParaRPr>
                    </a:p>
                    <a:p>
                      <a:pPr lvl="0" algn="ctr">
                        <a:lnSpc>
                          <a:spcPct val="107000"/>
                        </a:lnSpc>
                        <a:spcAft>
                          <a:spcPts val="800"/>
                        </a:spcAft>
                        <a:buNone/>
                      </a:pPr>
                      <a:r>
                        <a:rPr lang="en-US" sz="1600" b="1" i="0" u="none" strike="noStrike" kern="100" noProof="0" dirty="0">
                          <a:solidFill>
                            <a:srgbClr val="C00000"/>
                          </a:solidFill>
                          <a:effectLst/>
                          <a:latin typeface="Calibri"/>
                        </a:rPr>
                        <a:t>Maximum 6 085t</a:t>
                      </a:r>
                      <a:endParaRPr lang="en-US" sz="1600" b="0" i="0" u="none" strike="noStrike" kern="100" noProof="0" dirty="0">
                        <a:solidFill>
                          <a:srgbClr val="000000"/>
                        </a:solidFill>
                        <a:effectLst/>
                        <a:latin typeface="Calibri"/>
                      </a:endParaRPr>
                    </a:p>
                    <a:p>
                      <a:pPr lvl="0" algn="ctr">
                        <a:lnSpc>
                          <a:spcPct val="107000"/>
                        </a:lnSpc>
                        <a:spcAft>
                          <a:spcPts val="800"/>
                        </a:spcAft>
                        <a:buNone/>
                      </a:pPr>
                      <a:endParaRPr lang="en-US" sz="1600" kern="100" dirty="0">
                        <a:effectLst/>
                      </a:endParaRPr>
                    </a:p>
                  </a:txBody>
                  <a:tcPr marL="38417" marR="38417" marT="0" marB="0"/>
                </a:tc>
                <a:tc>
                  <a:txBody>
                    <a:bodyPr/>
                    <a:lstStyle/>
                    <a:p>
                      <a:pPr algn="ctr">
                        <a:lnSpc>
                          <a:spcPct val="107000"/>
                        </a:lnSpc>
                        <a:spcAft>
                          <a:spcPts val="800"/>
                        </a:spcAft>
                      </a:pPr>
                      <a:r>
                        <a:rPr lang="en-US" sz="1600" kern="100" dirty="0">
                          <a:effectLst/>
                        </a:rPr>
                        <a:t>145 000t</a:t>
                      </a:r>
                    </a:p>
                    <a:p>
                      <a:pPr lvl="0" algn="ctr">
                        <a:lnSpc>
                          <a:spcPct val="107000"/>
                        </a:lnSpc>
                        <a:spcAft>
                          <a:spcPts val="800"/>
                        </a:spcAft>
                        <a:buNone/>
                      </a:pPr>
                      <a:endParaRPr lang="en-US" sz="1600" kern="100" dirty="0">
                        <a:effectLst/>
                      </a:endParaRPr>
                    </a:p>
                    <a:p>
                      <a:pPr lvl="0" algn="ctr">
                        <a:lnSpc>
                          <a:spcPct val="107000"/>
                        </a:lnSpc>
                        <a:spcAft>
                          <a:spcPts val="800"/>
                        </a:spcAft>
                        <a:buNone/>
                      </a:pPr>
                      <a:r>
                        <a:rPr lang="en-US" sz="1600" b="1" i="0" u="none" strike="noStrike" kern="100" noProof="0" dirty="0">
                          <a:solidFill>
                            <a:srgbClr val="C00000"/>
                          </a:solidFill>
                          <a:effectLst/>
                          <a:latin typeface="Calibri"/>
                        </a:rPr>
                        <a:t>OUR PROPOSAL (average 2021/2022)</a:t>
                      </a:r>
                      <a:endParaRPr lang="en-US" sz="1600" b="0" i="0" u="none" strike="noStrike" kern="100" noProof="0" dirty="0">
                        <a:solidFill>
                          <a:srgbClr val="000000"/>
                        </a:solidFill>
                        <a:effectLst/>
                        <a:latin typeface="Calibri"/>
                      </a:endParaRPr>
                    </a:p>
                    <a:p>
                      <a:pPr lvl="0" algn="ctr">
                        <a:lnSpc>
                          <a:spcPct val="107000"/>
                        </a:lnSpc>
                        <a:spcAft>
                          <a:spcPts val="800"/>
                        </a:spcAft>
                        <a:buNone/>
                      </a:pPr>
                      <a:r>
                        <a:rPr lang="en-US" sz="1600" b="1" i="0" u="none" strike="noStrike" kern="100" noProof="0" dirty="0">
                          <a:solidFill>
                            <a:srgbClr val="C00000"/>
                          </a:solidFill>
                          <a:effectLst/>
                          <a:latin typeface="Calibri"/>
                        </a:rPr>
                        <a:t>Maximum 35 500 t</a:t>
                      </a:r>
                      <a:endParaRPr lang="en-US" sz="1600" b="0" i="0" u="none" strike="noStrike" kern="100" noProof="0" dirty="0">
                        <a:solidFill>
                          <a:srgbClr val="000000"/>
                        </a:solidFill>
                        <a:effectLst/>
                        <a:latin typeface="Calibri"/>
                      </a:endParaRPr>
                    </a:p>
                    <a:p>
                      <a:pPr lvl="0" algn="ctr">
                        <a:lnSpc>
                          <a:spcPct val="107000"/>
                        </a:lnSpc>
                        <a:spcAft>
                          <a:spcPts val="800"/>
                        </a:spcAft>
                        <a:buNone/>
                      </a:pPr>
                      <a:endParaRPr lang="en-US" sz="1600" kern="100" dirty="0">
                        <a:effectLst/>
                      </a:endParaRPr>
                    </a:p>
                  </a:txBody>
                  <a:tcPr marL="38417" marR="38417" marT="0" marB="0"/>
                </a:tc>
                <a:extLst>
                  <a:ext uri="{0D108BD9-81ED-4DB2-BD59-A6C34878D82A}">
                    <a16:rowId xmlns:a16="http://schemas.microsoft.com/office/drawing/2014/main" val="905494504"/>
                  </a:ext>
                </a:extLst>
              </a:tr>
            </a:tbl>
          </a:graphicData>
        </a:graphic>
      </p:graphicFrame>
    </p:spTree>
    <p:extLst>
      <p:ext uri="{BB962C8B-B14F-4D97-AF65-F5344CB8AC3E}">
        <p14:creationId xmlns:p14="http://schemas.microsoft.com/office/powerpoint/2010/main" val="1558634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2387600"/>
          </a:xfrm>
        </p:spPr>
        <p:txBody>
          <a:bodyPr/>
          <a:lstStyle/>
          <a:p>
            <a:r>
              <a:rPr lang="en-US"/>
              <a:t>Thank you</a:t>
            </a:r>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subTitle" idx="1"/>
          </p:nvPr>
        </p:nvSpPr>
        <p:spPr>
          <a:xfrm>
            <a:off x="1167493" y="3602038"/>
            <a:ext cx="6220277" cy="2247219"/>
          </a:xfrm>
        </p:spPr>
        <p:txBody>
          <a:bodyPr>
            <a:normAutofit/>
          </a:bodyPr>
          <a:lstStyle/>
          <a:p>
            <a:endParaRPr lang="en-US"/>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a:bodyPr>
          <a:lstStyle/>
          <a:p>
            <a:pPr marL="514350" indent="-514350">
              <a:buFont typeface="+mj-lt"/>
              <a:buAutoNum type="arabicPeriod"/>
            </a:pPr>
            <a:r>
              <a:rPr lang="en-US"/>
              <a:t>Situation before and after the war</a:t>
            </a:r>
          </a:p>
          <a:p>
            <a:pPr marL="514350" indent="-514350">
              <a:buFont typeface="+mj-lt"/>
              <a:buAutoNum type="arabicPeriod"/>
            </a:pPr>
            <a:r>
              <a:rPr lang="en-US"/>
              <a:t>Presentation of the impact of the trade liberalization for EU producers and manufacturers</a:t>
            </a:r>
          </a:p>
          <a:p>
            <a:pPr marL="514350" indent="-514350">
              <a:buFont typeface="+mj-lt"/>
              <a:buAutoNum type="arabicPeriod"/>
            </a:pPr>
            <a:r>
              <a:rPr lang="en-US"/>
              <a:t>Potential political impact of the trade liberalization</a:t>
            </a:r>
          </a:p>
          <a:p>
            <a:pPr marL="514350" indent="-514350">
              <a:buFont typeface="+mj-lt"/>
              <a:buAutoNum type="arabicPeriod"/>
            </a:pPr>
            <a:r>
              <a:rPr lang="en-US"/>
              <a:t>Commission’s proposal for the renewal of Ukraine ATM</a:t>
            </a:r>
          </a:p>
          <a:p>
            <a:pPr marL="514350" indent="-514350">
              <a:buFont typeface="+mj-lt"/>
              <a:buAutoNum type="arabicPeriod"/>
            </a:pPr>
            <a:r>
              <a:rPr lang="en-US"/>
              <a:t>Amendments to the proposal required to ensure survival of EU farmers and manufacturers</a:t>
            </a:r>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a:t>
            </a:fld>
            <a:endParaRPr lang="en-US"/>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6F9CF8-419B-6EB6-2EC2-32BCB15D56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73BE1D-839D-E004-222A-F38BADB50651}"/>
              </a:ext>
            </a:extLst>
          </p:cNvPr>
          <p:cNvSpPr>
            <a:spLocks noGrp="1"/>
          </p:cNvSpPr>
          <p:nvPr>
            <p:ph type="title"/>
          </p:nvPr>
        </p:nvSpPr>
        <p:spPr>
          <a:xfrm>
            <a:off x="1167492" y="381001"/>
            <a:ext cx="9779183" cy="550492"/>
          </a:xfrm>
        </p:spPr>
        <p:txBody>
          <a:bodyPr/>
          <a:lstStyle/>
          <a:p>
            <a:r>
              <a:rPr lang="en-US" sz="2800"/>
              <a:t>1. Situation before and during the war</a:t>
            </a:r>
          </a:p>
        </p:txBody>
      </p:sp>
      <p:sp>
        <p:nvSpPr>
          <p:cNvPr id="3" name="Content Placeholder 2">
            <a:extLst>
              <a:ext uri="{FF2B5EF4-FFF2-40B4-BE49-F238E27FC236}">
                <a16:creationId xmlns:a16="http://schemas.microsoft.com/office/drawing/2014/main" id="{4C9797C9-001D-029F-2C8C-C6387C7C9C57}"/>
              </a:ext>
            </a:extLst>
          </p:cNvPr>
          <p:cNvSpPr>
            <a:spLocks noGrp="1"/>
          </p:cNvSpPr>
          <p:nvPr>
            <p:ph idx="1"/>
          </p:nvPr>
        </p:nvSpPr>
        <p:spPr>
          <a:xfrm>
            <a:off x="1167493" y="2017467"/>
            <a:ext cx="9779182" cy="3366815"/>
          </a:xfrm>
        </p:spPr>
        <p:txBody>
          <a:bodyPr vert="horz" lIns="91440" tIns="45720" rIns="91440" bIns="45720" rtlCol="0" anchor="t">
            <a:normAutofit lnSpcReduction="10000"/>
          </a:bodyPr>
          <a:lstStyle/>
          <a:p>
            <a:pPr marL="457200" indent="-457200">
              <a:buFont typeface="Arial" panose="020B0604020202020204" pitchFamily="34" charset="0"/>
              <a:buChar char="•"/>
            </a:pPr>
            <a:r>
              <a:rPr lang="en-US"/>
              <a:t>Before the war,  Association Agreement with TRQs + Black Sea corridor was open</a:t>
            </a:r>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a:t>Start of the war =&gt; transport through the Black Sea problematic</a:t>
            </a:r>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a:t>6</a:t>
            </a:r>
            <a:r>
              <a:rPr lang="en-US" baseline="30000"/>
              <a:t>th</a:t>
            </a:r>
            <a:r>
              <a:rPr lang="en-US"/>
              <a:t> June 2022: introduction of the 1</a:t>
            </a:r>
            <a:r>
              <a:rPr lang="en-US" baseline="30000"/>
              <a:t>st</a:t>
            </a:r>
            <a:r>
              <a:rPr lang="en-US"/>
              <a:t> Ukraine ATM: full liberalization renewed in June 2023</a:t>
            </a:r>
          </a:p>
        </p:txBody>
      </p:sp>
      <p:sp>
        <p:nvSpPr>
          <p:cNvPr id="5" name="Footer Placeholder 4">
            <a:extLst>
              <a:ext uri="{FF2B5EF4-FFF2-40B4-BE49-F238E27FC236}">
                <a16:creationId xmlns:a16="http://schemas.microsoft.com/office/drawing/2014/main" id="{70BE479D-6533-FB72-AF67-3D4357E4DD20}"/>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07572687-5523-37D0-1628-B5EC4B88CFEB}"/>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3</a:t>
            </a:fld>
            <a:endParaRPr lang="en-US"/>
          </a:p>
        </p:txBody>
      </p:sp>
    </p:spTree>
    <p:extLst>
      <p:ext uri="{BB962C8B-B14F-4D97-AF65-F5344CB8AC3E}">
        <p14:creationId xmlns:p14="http://schemas.microsoft.com/office/powerpoint/2010/main" val="3218401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59040-D173-8FBA-849A-9244E87401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33D91A-E394-AECE-DD17-F840F1A45D6C}"/>
              </a:ext>
            </a:extLst>
          </p:cNvPr>
          <p:cNvSpPr>
            <a:spLocks noGrp="1"/>
          </p:cNvSpPr>
          <p:nvPr>
            <p:ph type="title"/>
          </p:nvPr>
        </p:nvSpPr>
        <p:spPr>
          <a:xfrm>
            <a:off x="1167492" y="381001"/>
            <a:ext cx="9779183" cy="550492"/>
          </a:xfrm>
        </p:spPr>
        <p:txBody>
          <a:bodyPr/>
          <a:lstStyle/>
          <a:p>
            <a:r>
              <a:rPr lang="en-US" sz="2800"/>
              <a:t>1. Situation before and during the war</a:t>
            </a:r>
          </a:p>
        </p:txBody>
      </p:sp>
      <p:sp>
        <p:nvSpPr>
          <p:cNvPr id="3" name="Content Placeholder 2">
            <a:extLst>
              <a:ext uri="{FF2B5EF4-FFF2-40B4-BE49-F238E27FC236}">
                <a16:creationId xmlns:a16="http://schemas.microsoft.com/office/drawing/2014/main" id="{B79A47E3-2A89-2FE3-6C7C-B008E80918DF}"/>
              </a:ext>
            </a:extLst>
          </p:cNvPr>
          <p:cNvSpPr>
            <a:spLocks noGrp="1"/>
          </p:cNvSpPr>
          <p:nvPr>
            <p:ph idx="1"/>
          </p:nvPr>
        </p:nvSpPr>
        <p:spPr>
          <a:xfrm>
            <a:off x="1167492" y="1287796"/>
            <a:ext cx="6507925" cy="550492"/>
          </a:xfrm>
        </p:spPr>
        <p:txBody>
          <a:bodyPr vert="horz" lIns="91440" tIns="45720" rIns="91440" bIns="45720" rtlCol="0" anchor="t">
            <a:normAutofit/>
          </a:bodyPr>
          <a:lstStyle/>
          <a:p>
            <a:r>
              <a:rPr lang="en-US"/>
              <a:t>Consequences of the full liberalization</a:t>
            </a:r>
          </a:p>
        </p:txBody>
      </p:sp>
      <p:sp>
        <p:nvSpPr>
          <p:cNvPr id="5" name="Footer Placeholder 4">
            <a:extLst>
              <a:ext uri="{FF2B5EF4-FFF2-40B4-BE49-F238E27FC236}">
                <a16:creationId xmlns:a16="http://schemas.microsoft.com/office/drawing/2014/main" id="{886A761C-05D5-8ED5-03F5-79E099E79EF9}"/>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C24C969E-D28C-DAA7-A765-C8E00849AB8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4</a:t>
            </a:fld>
            <a:endParaRPr lang="en-US"/>
          </a:p>
        </p:txBody>
      </p:sp>
      <p:graphicFrame>
        <p:nvGraphicFramePr>
          <p:cNvPr id="4" name="Table 3">
            <a:extLst>
              <a:ext uri="{FF2B5EF4-FFF2-40B4-BE49-F238E27FC236}">
                <a16:creationId xmlns:a16="http://schemas.microsoft.com/office/drawing/2014/main" id="{D24DD63F-FC3C-34F3-A3B6-B1384BC89EB2}"/>
              </a:ext>
            </a:extLst>
          </p:cNvPr>
          <p:cNvGraphicFramePr>
            <a:graphicFrameLocks noGrp="1"/>
          </p:cNvGraphicFramePr>
          <p:nvPr>
            <p:extLst>
              <p:ext uri="{D42A27DB-BD31-4B8C-83A1-F6EECF244321}">
                <p14:modId xmlns:p14="http://schemas.microsoft.com/office/powerpoint/2010/main" val="1748598127"/>
              </p:ext>
            </p:extLst>
          </p:nvPr>
        </p:nvGraphicFramePr>
        <p:xfrm>
          <a:off x="648268" y="1034955"/>
          <a:ext cx="11135474" cy="5228586"/>
        </p:xfrm>
        <a:graphic>
          <a:graphicData uri="http://schemas.openxmlformats.org/drawingml/2006/table">
            <a:tbl>
              <a:tblPr firstRow="1" firstCol="1" lastRow="1" lastCol="1" bandRow="1" bandCol="1">
                <a:tableStyleId>{5C22544A-7EE6-4342-B048-85BDC9FD1C3A}</a:tableStyleId>
              </a:tblPr>
              <a:tblGrid>
                <a:gridCol w="2334195">
                  <a:extLst>
                    <a:ext uri="{9D8B030D-6E8A-4147-A177-3AD203B41FA5}">
                      <a16:colId xmlns:a16="http://schemas.microsoft.com/office/drawing/2014/main" val="3547868280"/>
                    </a:ext>
                  </a:extLst>
                </a:gridCol>
                <a:gridCol w="4334959">
                  <a:extLst>
                    <a:ext uri="{9D8B030D-6E8A-4147-A177-3AD203B41FA5}">
                      <a16:colId xmlns:a16="http://schemas.microsoft.com/office/drawing/2014/main" val="758432887"/>
                    </a:ext>
                  </a:extLst>
                </a:gridCol>
                <a:gridCol w="1155698">
                  <a:extLst>
                    <a:ext uri="{9D8B030D-6E8A-4147-A177-3AD203B41FA5}">
                      <a16:colId xmlns:a16="http://schemas.microsoft.com/office/drawing/2014/main" val="591853606"/>
                    </a:ext>
                  </a:extLst>
                </a:gridCol>
                <a:gridCol w="1223141">
                  <a:extLst>
                    <a:ext uri="{9D8B030D-6E8A-4147-A177-3AD203B41FA5}">
                      <a16:colId xmlns:a16="http://schemas.microsoft.com/office/drawing/2014/main" val="322735820"/>
                    </a:ext>
                  </a:extLst>
                </a:gridCol>
                <a:gridCol w="2087481">
                  <a:extLst>
                    <a:ext uri="{9D8B030D-6E8A-4147-A177-3AD203B41FA5}">
                      <a16:colId xmlns:a16="http://schemas.microsoft.com/office/drawing/2014/main" val="2512596087"/>
                    </a:ext>
                  </a:extLst>
                </a:gridCol>
              </a:tblGrid>
              <a:tr h="1967552">
                <a:tc>
                  <a:txBody>
                    <a:bodyPr/>
                    <a:lstStyle/>
                    <a:p>
                      <a:pPr marL="104140" marR="99060" algn="ctr">
                        <a:lnSpc>
                          <a:spcPts val="1175"/>
                        </a:lnSpc>
                        <a:spcAft>
                          <a:spcPts val="0"/>
                        </a:spcAft>
                      </a:pPr>
                      <a:endParaRPr lang="en-US" sz="1600" kern="100">
                        <a:effectLst/>
                      </a:endParaRPr>
                    </a:p>
                    <a:p>
                      <a:pPr marL="104140" marR="99060" algn="ctr">
                        <a:lnSpc>
                          <a:spcPts val="1175"/>
                        </a:lnSpc>
                        <a:spcAft>
                          <a:spcPts val="0"/>
                        </a:spcAft>
                      </a:pPr>
                      <a:r>
                        <a:rPr lang="en-US" sz="1600" kern="100" dirty="0">
                          <a:effectLst/>
                        </a:rPr>
                        <a:t>Commodity</a:t>
                      </a:r>
                      <a:endParaRPr lang="en-BE" sz="1600" kern="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tc>
                  <a:txBody>
                    <a:bodyPr/>
                    <a:lstStyle/>
                    <a:p>
                      <a:pPr marL="84455" marR="76835" algn="ctr">
                        <a:lnSpc>
                          <a:spcPts val="1175"/>
                        </a:lnSpc>
                        <a:spcAft>
                          <a:spcPts val="0"/>
                        </a:spcAft>
                      </a:pPr>
                      <a:endParaRPr lang="en-US" sz="1600" kern="100">
                        <a:effectLst/>
                      </a:endParaRPr>
                    </a:p>
                    <a:p>
                      <a:pPr marL="84455" marR="76835" algn="ctr">
                        <a:lnSpc>
                          <a:spcPts val="1175"/>
                        </a:lnSpc>
                        <a:spcAft>
                          <a:spcPts val="0"/>
                        </a:spcAft>
                      </a:pPr>
                      <a:r>
                        <a:rPr lang="en-US" sz="1600" kern="100" dirty="0">
                          <a:effectLst/>
                        </a:rPr>
                        <a:t>TRQs</a:t>
                      </a:r>
                      <a:endParaRPr lang="en-BE" sz="1600" kern="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tc>
                  <a:txBody>
                    <a:bodyPr/>
                    <a:lstStyle/>
                    <a:p>
                      <a:pPr marL="299720" marR="90805" indent="-192405" algn="ctr">
                        <a:lnSpc>
                          <a:spcPts val="1180"/>
                        </a:lnSpc>
                        <a:spcAft>
                          <a:spcPts val="0"/>
                        </a:spcAft>
                      </a:pPr>
                      <a:r>
                        <a:rPr lang="en-US" sz="1600" kern="100" spc="-5" dirty="0">
                          <a:effectLst/>
                        </a:rPr>
                        <a:t>Imports </a:t>
                      </a:r>
                      <a:r>
                        <a:rPr lang="en-US" sz="1600" kern="100" dirty="0">
                          <a:effectLst/>
                        </a:rPr>
                        <a:t>in</a:t>
                      </a:r>
                      <a:r>
                        <a:rPr lang="en-US" sz="1600" kern="100" spc="-340" dirty="0">
                          <a:effectLst/>
                        </a:rPr>
                        <a:t> </a:t>
                      </a:r>
                      <a:r>
                        <a:rPr lang="en-US" sz="1600" kern="100" dirty="0">
                          <a:effectLst/>
                        </a:rPr>
                        <a:t>2021</a:t>
                      </a:r>
                      <a:endParaRPr lang="en-BE" sz="1600" kern="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tc>
                  <a:txBody>
                    <a:bodyPr/>
                    <a:lstStyle/>
                    <a:p>
                      <a:pPr marL="287020" marR="90170" indent="-179070" algn="ctr">
                        <a:lnSpc>
                          <a:spcPts val="1180"/>
                        </a:lnSpc>
                        <a:spcAft>
                          <a:spcPts val="0"/>
                        </a:spcAft>
                      </a:pPr>
                      <a:r>
                        <a:rPr lang="en-US" sz="1600" kern="100" spc="-5">
                          <a:effectLst/>
                        </a:rPr>
                        <a:t>Imports in</a:t>
                      </a:r>
                      <a:r>
                        <a:rPr lang="en-US" sz="1600" kern="100" spc="-340" dirty="0">
                          <a:effectLst/>
                        </a:rPr>
                        <a:t> </a:t>
                      </a:r>
                      <a:r>
                        <a:rPr lang="en-US" sz="1600" kern="100">
                          <a:effectLst/>
                        </a:rPr>
                        <a:t>2022</a:t>
                      </a:r>
                      <a:endParaRPr lang="en-BE" sz="1600" kern="1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tc>
                  <a:txBody>
                    <a:bodyPr/>
                    <a:lstStyle/>
                    <a:p>
                      <a:pPr marL="287020" marR="90170" indent="-179070" algn="ctr">
                        <a:lnSpc>
                          <a:spcPts val="1180"/>
                        </a:lnSpc>
                        <a:spcAft>
                          <a:spcPts val="0"/>
                        </a:spcAft>
                      </a:pPr>
                      <a:r>
                        <a:rPr lang="en-US" sz="1600" kern="100" spc="-5">
                          <a:effectLst/>
                        </a:rPr>
                        <a:t>Imports in 2023</a:t>
                      </a:r>
                      <a:endParaRPr lang="en-BE" sz="1600" kern="1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extLst>
                  <a:ext uri="{0D108BD9-81ED-4DB2-BD59-A6C34878D82A}">
                    <a16:rowId xmlns:a16="http://schemas.microsoft.com/office/drawing/2014/main" val="1437886191"/>
                  </a:ext>
                </a:extLst>
              </a:tr>
              <a:tr h="732384">
                <a:tc>
                  <a:txBody>
                    <a:bodyPr/>
                    <a:lstStyle/>
                    <a:p>
                      <a:pPr marL="104140" marR="99060" algn="ctr">
                        <a:lnSpc>
                          <a:spcPts val="1180"/>
                        </a:lnSpc>
                        <a:spcAft>
                          <a:spcPts val="0"/>
                        </a:spcAft>
                      </a:pPr>
                      <a:endParaRPr lang="en-US" sz="1600" kern="100">
                        <a:effectLst/>
                      </a:endParaRPr>
                    </a:p>
                    <a:p>
                      <a:pPr marL="104140" marR="99060" algn="ctr">
                        <a:lnSpc>
                          <a:spcPts val="1180"/>
                        </a:lnSpc>
                        <a:spcAft>
                          <a:spcPts val="0"/>
                        </a:spcAft>
                      </a:pPr>
                      <a:r>
                        <a:rPr lang="en-US" sz="1600" kern="100" dirty="0">
                          <a:effectLst/>
                        </a:rPr>
                        <a:t>Cereals</a:t>
                      </a:r>
                      <a:endParaRPr lang="en-BE" sz="1600" kern="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tc>
                  <a:txBody>
                    <a:bodyPr/>
                    <a:lstStyle/>
                    <a:p>
                      <a:pPr marL="84455" marR="78105" algn="l">
                        <a:lnSpc>
                          <a:spcPts val="1180"/>
                        </a:lnSpc>
                        <a:spcAft>
                          <a:spcPts val="0"/>
                        </a:spcAft>
                      </a:pPr>
                      <a:endParaRPr lang="en-US" sz="1600" b="1" kern="100" spc="-5">
                        <a:solidFill>
                          <a:schemeClr val="bg1"/>
                        </a:solidFill>
                        <a:effectLst/>
                      </a:endParaRPr>
                    </a:p>
                    <a:p>
                      <a:pPr marL="84455" marR="78105" algn="l">
                        <a:lnSpc>
                          <a:spcPts val="1180"/>
                        </a:lnSpc>
                        <a:spcAft>
                          <a:spcPts val="0"/>
                        </a:spcAft>
                      </a:pPr>
                      <a:r>
                        <a:rPr lang="en-US" sz="1600" b="1" kern="100" spc="-5" dirty="0">
                          <a:solidFill>
                            <a:schemeClr val="bg1"/>
                          </a:solidFill>
                          <a:effectLst/>
                        </a:rPr>
                        <a:t>2</a:t>
                      </a:r>
                      <a:r>
                        <a:rPr lang="en-US" sz="1600" b="1" kern="100" spc="-75" dirty="0">
                          <a:solidFill>
                            <a:schemeClr val="bg1"/>
                          </a:solidFill>
                          <a:effectLst/>
                        </a:rPr>
                        <a:t> </a:t>
                      </a:r>
                      <a:r>
                        <a:rPr lang="en-US" sz="1600" b="1" kern="100" spc="-5" dirty="0">
                          <a:solidFill>
                            <a:schemeClr val="bg1"/>
                          </a:solidFill>
                          <a:effectLst/>
                        </a:rPr>
                        <a:t>018</a:t>
                      </a:r>
                      <a:r>
                        <a:rPr lang="en-US" sz="1600" b="1" kern="100" spc="-70" dirty="0">
                          <a:solidFill>
                            <a:schemeClr val="bg1"/>
                          </a:solidFill>
                          <a:effectLst/>
                        </a:rPr>
                        <a:t> </a:t>
                      </a:r>
                      <a:r>
                        <a:rPr lang="en-US" sz="1600" b="1" kern="100" dirty="0">
                          <a:solidFill>
                            <a:schemeClr val="bg1"/>
                          </a:solidFill>
                          <a:effectLst/>
                        </a:rPr>
                        <a:t>800</a:t>
                      </a:r>
                      <a:r>
                        <a:rPr lang="en-US" sz="1600" b="1" kern="100" spc="-70" dirty="0">
                          <a:solidFill>
                            <a:schemeClr val="bg1"/>
                          </a:solidFill>
                          <a:effectLst/>
                        </a:rPr>
                        <a:t> </a:t>
                      </a:r>
                      <a:r>
                        <a:rPr lang="en-US" sz="1600" b="1" kern="100" dirty="0">
                          <a:solidFill>
                            <a:schemeClr val="bg1"/>
                          </a:solidFill>
                          <a:effectLst/>
                        </a:rPr>
                        <a:t>t</a:t>
                      </a:r>
                      <a:endParaRPr lang="en-BE"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tc>
                  <a:txBody>
                    <a:bodyPr/>
                    <a:lstStyle/>
                    <a:p>
                      <a:pPr marL="91440" marR="86360" algn="l">
                        <a:lnSpc>
                          <a:spcPts val="1180"/>
                        </a:lnSpc>
                        <a:spcAft>
                          <a:spcPts val="0"/>
                        </a:spcAft>
                      </a:pPr>
                      <a:r>
                        <a:rPr lang="en-US" sz="1600" b="1" kern="100" dirty="0">
                          <a:solidFill>
                            <a:schemeClr val="bg1"/>
                          </a:solidFill>
                          <a:effectLst/>
                        </a:rPr>
                        <a:t>7</a:t>
                      </a:r>
                      <a:r>
                        <a:rPr lang="en-US" sz="1600" b="1" kern="100" spc="-25" dirty="0">
                          <a:solidFill>
                            <a:schemeClr val="bg1"/>
                          </a:solidFill>
                          <a:effectLst/>
                        </a:rPr>
                        <a:t> </a:t>
                      </a:r>
                      <a:r>
                        <a:rPr lang="en-US" sz="1600" b="1" kern="100" dirty="0">
                          <a:solidFill>
                            <a:schemeClr val="bg1"/>
                          </a:solidFill>
                          <a:effectLst/>
                        </a:rPr>
                        <a:t>888</a:t>
                      </a:r>
                      <a:r>
                        <a:rPr lang="en-US" sz="1600" b="1" kern="100" spc="-20" dirty="0">
                          <a:solidFill>
                            <a:schemeClr val="bg1"/>
                          </a:solidFill>
                          <a:effectLst/>
                        </a:rPr>
                        <a:t> </a:t>
                      </a:r>
                      <a:r>
                        <a:rPr lang="en-US" sz="1600" b="1" kern="100" dirty="0">
                          <a:solidFill>
                            <a:schemeClr val="bg1"/>
                          </a:solidFill>
                          <a:effectLst/>
                        </a:rPr>
                        <a:t>05 t</a:t>
                      </a:r>
                      <a:endParaRPr lang="en-US"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tc>
                  <a:txBody>
                    <a:bodyPr/>
                    <a:lstStyle/>
                    <a:p>
                      <a:pPr marR="76835" algn="l">
                        <a:lnSpc>
                          <a:spcPts val="1180"/>
                        </a:lnSpc>
                      </a:pPr>
                      <a:r>
                        <a:rPr lang="en-US" sz="1600" b="1" kern="100" dirty="0">
                          <a:solidFill>
                            <a:schemeClr val="bg1"/>
                          </a:solidFill>
                          <a:effectLst/>
                        </a:rPr>
                        <a:t>15</a:t>
                      </a:r>
                      <a:r>
                        <a:rPr lang="en-US" sz="1600" b="1" kern="100" spc="-15" dirty="0">
                          <a:solidFill>
                            <a:schemeClr val="bg1"/>
                          </a:solidFill>
                          <a:effectLst/>
                        </a:rPr>
                        <a:t> </a:t>
                      </a:r>
                      <a:r>
                        <a:rPr lang="en-US" sz="1600" b="1" kern="100" dirty="0">
                          <a:solidFill>
                            <a:schemeClr val="bg1"/>
                          </a:solidFill>
                          <a:effectLst/>
                        </a:rPr>
                        <a:t>996</a:t>
                      </a:r>
                      <a:r>
                        <a:rPr lang="en-US" sz="1600" b="1" kern="100" spc="-20" dirty="0">
                          <a:solidFill>
                            <a:schemeClr val="bg1"/>
                          </a:solidFill>
                          <a:effectLst/>
                        </a:rPr>
                        <a:t> </a:t>
                      </a:r>
                      <a:r>
                        <a:rPr lang="en-US" sz="1600" b="1" kern="100" dirty="0">
                          <a:solidFill>
                            <a:schemeClr val="bg1"/>
                          </a:solidFill>
                          <a:effectLst/>
                        </a:rPr>
                        <a:t>05 t</a:t>
                      </a:r>
                      <a:endParaRPr lang="en-US"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tc>
                  <a:txBody>
                    <a:bodyPr/>
                    <a:lstStyle/>
                    <a:p>
                      <a:pPr marR="76835" algn="l">
                        <a:lnSpc>
                          <a:spcPts val="1180"/>
                        </a:lnSpc>
                      </a:pPr>
                      <a:r>
                        <a:rPr lang="en-US" sz="1600" b="1" kern="100" dirty="0">
                          <a:solidFill>
                            <a:schemeClr val="bg1"/>
                          </a:solidFill>
                          <a:effectLst/>
                          <a:latin typeface="Tenorite"/>
                          <a:ea typeface="Verdana"/>
                          <a:cs typeface="Verdana" panose="020B0604030504040204" pitchFamily="34" charset="0"/>
                        </a:rPr>
                        <a:t>18 000 000 t</a:t>
                      </a:r>
                    </a:p>
                  </a:txBody>
                  <a:tcPr marL="0" marR="0" marT="0" marB="0" anchor="ctr">
                    <a:solidFill>
                      <a:schemeClr val="bg1">
                        <a:lumMod val="75000"/>
                      </a:schemeClr>
                    </a:solidFill>
                  </a:tcPr>
                </a:tc>
                <a:extLst>
                  <a:ext uri="{0D108BD9-81ED-4DB2-BD59-A6C34878D82A}">
                    <a16:rowId xmlns:a16="http://schemas.microsoft.com/office/drawing/2014/main" val="1234419690"/>
                  </a:ext>
                </a:extLst>
              </a:tr>
              <a:tr h="832605">
                <a:tc>
                  <a:txBody>
                    <a:bodyPr/>
                    <a:lstStyle/>
                    <a:p>
                      <a:pPr marL="84455" marR="77470" indent="-1270" algn="ctr">
                        <a:lnSpc>
                          <a:spcPts val="1180"/>
                        </a:lnSpc>
                        <a:spcAft>
                          <a:spcPts val="0"/>
                        </a:spcAft>
                      </a:pPr>
                      <a:r>
                        <a:rPr lang="en-US" sz="1600" kern="100" dirty="0">
                          <a:effectLst/>
                        </a:rPr>
                        <a:t>Oilseeds</a:t>
                      </a:r>
                      <a:r>
                        <a:rPr lang="en-US" sz="1600" kern="100" spc="5" dirty="0">
                          <a:effectLst/>
                        </a:rPr>
                        <a:t> </a:t>
                      </a:r>
                      <a:r>
                        <a:rPr lang="en-US" sz="1600" kern="100" dirty="0">
                          <a:effectLst/>
                        </a:rPr>
                        <a:t>(oilseeds,</a:t>
                      </a:r>
                      <a:r>
                        <a:rPr lang="en-US" sz="1600" kern="100" spc="5" dirty="0">
                          <a:effectLst/>
                        </a:rPr>
                        <a:t> </a:t>
                      </a:r>
                      <a:r>
                        <a:rPr lang="en-US" sz="1600" kern="100" dirty="0">
                          <a:effectLst/>
                        </a:rPr>
                        <a:t>oilseeds</a:t>
                      </a:r>
                      <a:r>
                        <a:rPr lang="en-US" sz="1600" kern="100" spc="5" dirty="0">
                          <a:effectLst/>
                        </a:rPr>
                        <a:t> </a:t>
                      </a:r>
                      <a:r>
                        <a:rPr lang="en-US" sz="1600" kern="100" spc="-10" dirty="0">
                          <a:effectLst/>
                        </a:rPr>
                        <a:t>meal, oilseed</a:t>
                      </a:r>
                      <a:r>
                        <a:rPr lang="en-US" sz="1600" kern="100" spc="-340" dirty="0">
                          <a:effectLst/>
                        </a:rPr>
                        <a:t> </a:t>
                      </a:r>
                      <a:r>
                        <a:rPr lang="en-US" sz="1600" kern="100" dirty="0">
                          <a:effectLst/>
                        </a:rPr>
                        <a:t>oil)</a:t>
                      </a:r>
                      <a:endParaRPr lang="en-BE" sz="1600" kern="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tc>
                  <a:txBody>
                    <a:bodyPr/>
                    <a:lstStyle/>
                    <a:p>
                      <a:pPr marL="84455" marR="76835" algn="l">
                        <a:lnSpc>
                          <a:spcPts val="1180"/>
                        </a:lnSpc>
                        <a:spcAft>
                          <a:spcPts val="0"/>
                        </a:spcAft>
                      </a:pPr>
                      <a:r>
                        <a:rPr lang="en-US" sz="1600" b="1" kern="100" dirty="0">
                          <a:solidFill>
                            <a:schemeClr val="bg1"/>
                          </a:solidFill>
                          <a:effectLst/>
                        </a:rPr>
                        <a:t>Tariffs on</a:t>
                      </a:r>
                      <a:r>
                        <a:rPr lang="en-US" sz="1600" b="1" kern="100" spc="-320" dirty="0">
                          <a:solidFill>
                            <a:schemeClr val="bg1"/>
                          </a:solidFill>
                          <a:effectLst/>
                        </a:rPr>
                        <a:t> </a:t>
                      </a:r>
                      <a:r>
                        <a:rPr lang="en-US" sz="1600" b="1" kern="100" dirty="0">
                          <a:solidFill>
                            <a:schemeClr val="bg1"/>
                          </a:solidFill>
                          <a:effectLst/>
                        </a:rPr>
                        <a:t>several</a:t>
                      </a:r>
                      <a:r>
                        <a:rPr lang="en-US" sz="1600" b="1" kern="100" spc="5" dirty="0">
                          <a:solidFill>
                            <a:schemeClr val="bg1"/>
                          </a:solidFill>
                          <a:effectLst/>
                        </a:rPr>
                        <a:t> </a:t>
                      </a:r>
                      <a:r>
                        <a:rPr lang="en-US" sz="1600" b="1" kern="100" dirty="0">
                          <a:solidFill>
                            <a:schemeClr val="bg1"/>
                          </a:solidFill>
                          <a:effectLst/>
                        </a:rPr>
                        <a:t>oilseeds’</a:t>
                      </a:r>
                      <a:r>
                        <a:rPr lang="en-US" sz="1600" b="1" kern="100" spc="-340" dirty="0">
                          <a:solidFill>
                            <a:schemeClr val="bg1"/>
                          </a:solidFill>
                          <a:effectLst/>
                        </a:rPr>
                        <a:t> </a:t>
                      </a:r>
                      <a:r>
                        <a:rPr lang="en-US" sz="1600" b="1" kern="100" dirty="0">
                          <a:solidFill>
                            <a:schemeClr val="bg1"/>
                          </a:solidFill>
                          <a:effectLst/>
                        </a:rPr>
                        <a:t>products</a:t>
                      </a:r>
                      <a:endParaRPr lang="en-US"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tc>
                  <a:txBody>
                    <a:bodyPr/>
                    <a:lstStyle/>
                    <a:p>
                      <a:pPr marL="91440" marR="85725" algn="l">
                        <a:lnSpc>
                          <a:spcPts val="1175"/>
                        </a:lnSpc>
                        <a:spcAft>
                          <a:spcPts val="0"/>
                        </a:spcAft>
                      </a:pPr>
                      <a:r>
                        <a:rPr lang="en-US" sz="1600" b="1" kern="100" dirty="0">
                          <a:solidFill>
                            <a:schemeClr val="bg1"/>
                          </a:solidFill>
                          <a:effectLst/>
                        </a:rPr>
                        <a:t>5 381 226t</a:t>
                      </a:r>
                      <a:endParaRPr lang="en-US"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tc>
                  <a:txBody>
                    <a:bodyPr/>
                    <a:lstStyle/>
                    <a:p>
                      <a:pPr marR="76835" algn="l">
                        <a:lnSpc>
                          <a:spcPts val="1175"/>
                        </a:lnSpc>
                      </a:pPr>
                      <a:r>
                        <a:rPr lang="en-US" sz="1600" b="1" kern="100" dirty="0">
                          <a:solidFill>
                            <a:schemeClr val="bg1"/>
                          </a:solidFill>
                          <a:effectLst/>
                        </a:rPr>
                        <a:t>8</a:t>
                      </a:r>
                      <a:r>
                        <a:rPr lang="en-US" sz="1600" b="1" kern="100" spc="-40" dirty="0">
                          <a:solidFill>
                            <a:schemeClr val="bg1"/>
                          </a:solidFill>
                          <a:effectLst/>
                        </a:rPr>
                        <a:t> </a:t>
                      </a:r>
                      <a:r>
                        <a:rPr lang="en-US" sz="1600" b="1" kern="100" dirty="0">
                          <a:solidFill>
                            <a:schemeClr val="bg1"/>
                          </a:solidFill>
                          <a:effectLst/>
                        </a:rPr>
                        <a:t>528</a:t>
                      </a:r>
                      <a:r>
                        <a:rPr lang="en-US" sz="1600" b="1" kern="100" spc="-35" dirty="0">
                          <a:solidFill>
                            <a:schemeClr val="bg1"/>
                          </a:solidFill>
                          <a:effectLst/>
                        </a:rPr>
                        <a:t> </a:t>
                      </a:r>
                      <a:r>
                        <a:rPr lang="en-US" sz="1600" b="1" kern="100" dirty="0">
                          <a:solidFill>
                            <a:schemeClr val="bg1"/>
                          </a:solidFill>
                          <a:effectLst/>
                        </a:rPr>
                        <a:t>088 t</a:t>
                      </a:r>
                      <a:endParaRPr lang="en-US"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tc>
                  <a:txBody>
                    <a:bodyPr/>
                    <a:lstStyle/>
                    <a:p>
                      <a:pPr marR="76835" algn="l">
                        <a:lnSpc>
                          <a:spcPts val="1175"/>
                        </a:lnSpc>
                      </a:pPr>
                      <a:r>
                        <a:rPr lang="en-US" sz="1600" b="1" kern="100" dirty="0">
                          <a:solidFill>
                            <a:schemeClr val="bg1"/>
                          </a:solidFill>
                          <a:effectLst/>
                          <a:latin typeface="Tenorite"/>
                          <a:ea typeface="Verdana"/>
                          <a:cs typeface="Verdana" panose="020B0604030504040204" pitchFamily="34" charset="0"/>
                        </a:rPr>
                        <a:t>7 800 000 t</a:t>
                      </a:r>
                    </a:p>
                  </a:txBody>
                  <a:tcPr marL="0" marR="0" marT="0" marB="0" anchor="ctr">
                    <a:solidFill>
                      <a:schemeClr val="bg1">
                        <a:lumMod val="75000"/>
                      </a:schemeClr>
                    </a:solidFill>
                  </a:tcPr>
                </a:tc>
                <a:extLst>
                  <a:ext uri="{0D108BD9-81ED-4DB2-BD59-A6C34878D82A}">
                    <a16:rowId xmlns:a16="http://schemas.microsoft.com/office/drawing/2014/main" val="3780416988"/>
                  </a:ext>
                </a:extLst>
              </a:tr>
              <a:tr h="632163">
                <a:tc>
                  <a:txBody>
                    <a:bodyPr/>
                    <a:lstStyle/>
                    <a:p>
                      <a:pPr marL="84455" marR="77470" indent="-1270" algn="ctr">
                        <a:lnSpc>
                          <a:spcPts val="1180"/>
                        </a:lnSpc>
                        <a:spcAft>
                          <a:spcPts val="0"/>
                        </a:spcAft>
                      </a:pPr>
                      <a:r>
                        <a:rPr lang="en-US" sz="1600" kern="100" dirty="0">
                          <a:effectLst/>
                        </a:rPr>
                        <a:t>Poultry</a:t>
                      </a:r>
                      <a:r>
                        <a:rPr lang="en-US" sz="1600" kern="100" spc="-340" dirty="0">
                          <a:effectLst/>
                        </a:rPr>
                        <a:t> </a:t>
                      </a:r>
                      <a:r>
                        <a:rPr lang="en-US" sz="1600" kern="100" dirty="0">
                          <a:effectLst/>
                        </a:rPr>
                        <a:t>meat</a:t>
                      </a:r>
                      <a:endParaRPr lang="en-BE" sz="1600" kern="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tc>
                  <a:txBody>
                    <a:bodyPr/>
                    <a:lstStyle/>
                    <a:p>
                      <a:pPr marL="73025" marR="66675" algn="l">
                        <a:lnSpc>
                          <a:spcPts val="1180"/>
                        </a:lnSpc>
                        <a:spcAft>
                          <a:spcPts val="0"/>
                        </a:spcAft>
                      </a:pPr>
                      <a:r>
                        <a:rPr lang="en-US" sz="1600" b="1" kern="100" dirty="0">
                          <a:solidFill>
                            <a:schemeClr val="bg1"/>
                          </a:solidFill>
                          <a:effectLst/>
                        </a:rPr>
                        <a:t>70</a:t>
                      </a:r>
                      <a:r>
                        <a:rPr lang="en-US" sz="1600" b="1" kern="100" spc="-75" dirty="0">
                          <a:solidFill>
                            <a:schemeClr val="bg1"/>
                          </a:solidFill>
                          <a:effectLst/>
                        </a:rPr>
                        <a:t> </a:t>
                      </a:r>
                      <a:r>
                        <a:rPr lang="en-US" sz="1600" b="1" kern="100" dirty="0">
                          <a:solidFill>
                            <a:schemeClr val="bg1"/>
                          </a:solidFill>
                          <a:effectLst/>
                        </a:rPr>
                        <a:t>000</a:t>
                      </a:r>
                      <a:r>
                        <a:rPr lang="en-US" sz="1600" b="1" kern="100" spc="-65" dirty="0">
                          <a:solidFill>
                            <a:schemeClr val="bg1"/>
                          </a:solidFill>
                          <a:effectLst/>
                        </a:rPr>
                        <a:t> </a:t>
                      </a:r>
                      <a:r>
                        <a:rPr lang="en-US" sz="1600" b="1" kern="100" dirty="0">
                          <a:solidFill>
                            <a:schemeClr val="bg1"/>
                          </a:solidFill>
                          <a:effectLst/>
                        </a:rPr>
                        <a:t>t (net weight)</a:t>
                      </a:r>
                    </a:p>
                    <a:p>
                      <a:pPr marL="71755" marR="66675" algn="l">
                        <a:lnSpc>
                          <a:spcPts val="1180"/>
                        </a:lnSpc>
                        <a:spcAft>
                          <a:spcPts val="0"/>
                        </a:spcAft>
                      </a:pPr>
                      <a:r>
                        <a:rPr lang="en-US" sz="1600" b="1" kern="100" dirty="0">
                          <a:solidFill>
                            <a:schemeClr val="bg1"/>
                          </a:solidFill>
                          <a:effectLst/>
                        </a:rPr>
                        <a:t>+20</a:t>
                      </a:r>
                      <a:r>
                        <a:rPr lang="en-US" sz="1600" b="1" kern="100" spc="-70" dirty="0">
                          <a:solidFill>
                            <a:schemeClr val="bg1"/>
                          </a:solidFill>
                          <a:effectLst/>
                        </a:rPr>
                        <a:t> </a:t>
                      </a:r>
                      <a:r>
                        <a:rPr lang="en-US" sz="1600" b="1" kern="100" dirty="0">
                          <a:solidFill>
                            <a:schemeClr val="bg1"/>
                          </a:solidFill>
                          <a:effectLst/>
                        </a:rPr>
                        <a:t>000</a:t>
                      </a:r>
                      <a:r>
                        <a:rPr lang="en-US" sz="1600" b="1" kern="100" spc="-65" dirty="0">
                          <a:solidFill>
                            <a:schemeClr val="bg1"/>
                          </a:solidFill>
                          <a:effectLst/>
                        </a:rPr>
                        <a:t> </a:t>
                      </a:r>
                      <a:r>
                        <a:rPr lang="en-US" sz="1600" b="1" kern="100" dirty="0">
                          <a:solidFill>
                            <a:schemeClr val="bg1"/>
                          </a:solidFill>
                          <a:effectLst/>
                        </a:rPr>
                        <a:t>t (net weight - not cut,</a:t>
                      </a:r>
                      <a:r>
                        <a:rPr lang="en-US" sz="1600" b="1" kern="100" spc="-320" dirty="0">
                          <a:solidFill>
                            <a:schemeClr val="bg1"/>
                          </a:solidFill>
                          <a:effectLst/>
                        </a:rPr>
                        <a:t> </a:t>
                      </a:r>
                      <a:r>
                        <a:rPr lang="en-US" sz="1600" b="1" kern="100" dirty="0">
                          <a:solidFill>
                            <a:schemeClr val="bg1"/>
                          </a:solidFill>
                          <a:effectLst/>
                        </a:rPr>
                        <a:t>frozen)</a:t>
                      </a:r>
                      <a:endParaRPr lang="en-BE"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tc>
                  <a:txBody>
                    <a:bodyPr/>
                    <a:lstStyle/>
                    <a:p>
                      <a:pPr marL="91440" marR="85725" algn="l">
                        <a:lnSpc>
                          <a:spcPts val="1175"/>
                        </a:lnSpc>
                        <a:spcAft>
                          <a:spcPts val="0"/>
                        </a:spcAft>
                      </a:pPr>
                      <a:r>
                        <a:rPr lang="en-US" sz="1600" b="1" kern="100" dirty="0">
                          <a:solidFill>
                            <a:schemeClr val="bg1"/>
                          </a:solidFill>
                          <a:effectLst/>
                        </a:rPr>
                        <a:t>102,892 t (</a:t>
                      </a:r>
                      <a:r>
                        <a:rPr lang="en-US" sz="1600" b="1" kern="100" dirty="0" err="1">
                          <a:solidFill>
                            <a:schemeClr val="bg1"/>
                          </a:solidFill>
                          <a:effectLst/>
                        </a:rPr>
                        <a:t>cwe</a:t>
                      </a:r>
                      <a:r>
                        <a:rPr lang="en-US" sz="1600" b="1" kern="100" dirty="0">
                          <a:solidFill>
                            <a:schemeClr val="bg1"/>
                          </a:solidFill>
                          <a:effectLst/>
                        </a:rPr>
                        <a:t>)</a:t>
                      </a:r>
                      <a:endParaRPr lang="en-US"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tc>
                  <a:txBody>
                    <a:bodyPr/>
                    <a:lstStyle/>
                    <a:p>
                      <a:pPr marR="76835" algn="l">
                        <a:lnSpc>
                          <a:spcPts val="1175"/>
                        </a:lnSpc>
                      </a:pPr>
                      <a:r>
                        <a:rPr lang="en-US" sz="1600" b="1" kern="100" dirty="0">
                          <a:solidFill>
                            <a:schemeClr val="bg1"/>
                          </a:solidFill>
                          <a:effectLst/>
                        </a:rPr>
                        <a:t>162 811 t (</a:t>
                      </a:r>
                      <a:r>
                        <a:rPr lang="en-US" sz="1600" b="1" kern="100" dirty="0" err="1">
                          <a:solidFill>
                            <a:schemeClr val="bg1"/>
                          </a:solidFill>
                          <a:effectLst/>
                        </a:rPr>
                        <a:t>cwe</a:t>
                      </a:r>
                      <a:r>
                        <a:rPr lang="en-US" sz="1600" b="1" kern="100" dirty="0">
                          <a:solidFill>
                            <a:schemeClr val="bg1"/>
                          </a:solidFill>
                          <a:effectLst/>
                        </a:rPr>
                        <a:t>)</a:t>
                      </a:r>
                      <a:endParaRPr lang="en-US"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tc>
                  <a:txBody>
                    <a:bodyPr/>
                    <a:lstStyle/>
                    <a:p>
                      <a:pPr marR="76835" algn="l">
                        <a:lnSpc>
                          <a:spcPts val="1175"/>
                        </a:lnSpc>
                      </a:pPr>
                      <a:r>
                        <a:rPr lang="en-US" sz="1600" b="1" kern="100" dirty="0">
                          <a:solidFill>
                            <a:schemeClr val="bg1"/>
                          </a:solidFill>
                          <a:effectLst/>
                        </a:rPr>
                        <a:t>Est. 230 125 t (</a:t>
                      </a:r>
                      <a:r>
                        <a:rPr lang="en-US" sz="1600" b="1" kern="100" dirty="0" err="1">
                          <a:solidFill>
                            <a:schemeClr val="bg1"/>
                          </a:solidFill>
                          <a:effectLst/>
                        </a:rPr>
                        <a:t>cwe</a:t>
                      </a:r>
                      <a:r>
                        <a:rPr lang="en-US" sz="1600" b="1" kern="100" dirty="0">
                          <a:solidFill>
                            <a:schemeClr val="bg1"/>
                          </a:solidFill>
                          <a:effectLst/>
                        </a:rPr>
                        <a:t>)</a:t>
                      </a:r>
                      <a:endParaRPr lang="en-US"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extLst>
                  <a:ext uri="{0D108BD9-81ED-4DB2-BD59-A6C34878D82A}">
                    <a16:rowId xmlns:a16="http://schemas.microsoft.com/office/drawing/2014/main" val="2352296292"/>
                  </a:ext>
                </a:extLst>
              </a:tr>
              <a:tr h="531941">
                <a:tc>
                  <a:txBody>
                    <a:bodyPr/>
                    <a:lstStyle/>
                    <a:p>
                      <a:pPr marL="84455" marR="77470" indent="-1270" algn="ctr">
                        <a:lnSpc>
                          <a:spcPts val="1180"/>
                        </a:lnSpc>
                        <a:spcAft>
                          <a:spcPts val="0"/>
                        </a:spcAft>
                      </a:pPr>
                      <a:r>
                        <a:rPr lang="en-US" sz="1600" kern="100" dirty="0">
                          <a:effectLst/>
                        </a:rPr>
                        <a:t>Eggs and albumin</a:t>
                      </a:r>
                      <a:endParaRPr lang="en-BE" sz="1600" kern="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tc>
                  <a:txBody>
                    <a:bodyPr/>
                    <a:lstStyle/>
                    <a:p>
                      <a:pPr marL="70485" marR="66675" algn="l">
                        <a:lnSpc>
                          <a:spcPts val="1180"/>
                        </a:lnSpc>
                        <a:spcAft>
                          <a:spcPts val="0"/>
                        </a:spcAft>
                      </a:pPr>
                      <a:r>
                        <a:rPr lang="en-US" sz="1600" b="1" kern="100" dirty="0">
                          <a:solidFill>
                            <a:schemeClr val="bg1"/>
                          </a:solidFill>
                          <a:effectLst/>
                        </a:rPr>
                        <a:t>3</a:t>
                      </a:r>
                      <a:r>
                        <a:rPr lang="en-US" sz="1600" b="1" kern="100" spc="-85" dirty="0">
                          <a:solidFill>
                            <a:schemeClr val="bg1"/>
                          </a:solidFill>
                          <a:effectLst/>
                        </a:rPr>
                        <a:t> </a:t>
                      </a:r>
                      <a:r>
                        <a:rPr lang="en-US" sz="1600" b="1" kern="100" dirty="0">
                          <a:solidFill>
                            <a:schemeClr val="bg1"/>
                          </a:solidFill>
                          <a:effectLst/>
                        </a:rPr>
                        <a:t>000</a:t>
                      </a:r>
                      <a:r>
                        <a:rPr lang="en-US" sz="1600" b="1" kern="100" spc="-85" dirty="0">
                          <a:solidFill>
                            <a:schemeClr val="bg1"/>
                          </a:solidFill>
                          <a:effectLst/>
                        </a:rPr>
                        <a:t> </a:t>
                      </a:r>
                      <a:r>
                        <a:rPr lang="en-US" sz="1600" b="1" kern="100" dirty="0">
                          <a:solidFill>
                            <a:schemeClr val="bg1"/>
                          </a:solidFill>
                          <a:effectLst/>
                        </a:rPr>
                        <a:t>t (expressed</a:t>
                      </a:r>
                      <a:r>
                        <a:rPr lang="en-US" sz="1600" b="1" kern="100" spc="-340" dirty="0">
                          <a:solidFill>
                            <a:schemeClr val="bg1"/>
                          </a:solidFill>
                          <a:effectLst/>
                        </a:rPr>
                        <a:t> </a:t>
                      </a:r>
                      <a:r>
                        <a:rPr lang="en-US" sz="1600" b="1" kern="100" dirty="0">
                          <a:solidFill>
                            <a:schemeClr val="bg1"/>
                          </a:solidFill>
                          <a:effectLst/>
                        </a:rPr>
                        <a:t>in shell</a:t>
                      </a:r>
                      <a:r>
                        <a:rPr lang="en-US" sz="1600" b="1" kern="100" spc="5" dirty="0">
                          <a:solidFill>
                            <a:schemeClr val="bg1"/>
                          </a:solidFill>
                          <a:effectLst/>
                        </a:rPr>
                        <a:t> </a:t>
                      </a:r>
                      <a:r>
                        <a:rPr lang="en-US" sz="1600" b="1" kern="100" dirty="0">
                          <a:solidFill>
                            <a:schemeClr val="bg1"/>
                          </a:solidFill>
                          <a:effectLst/>
                        </a:rPr>
                        <a:t>eggs</a:t>
                      </a:r>
                      <a:r>
                        <a:rPr lang="en-US" sz="1600" b="1" kern="100" spc="5" dirty="0">
                          <a:solidFill>
                            <a:schemeClr val="bg1"/>
                          </a:solidFill>
                          <a:effectLst/>
                        </a:rPr>
                        <a:t> </a:t>
                      </a:r>
                      <a:r>
                        <a:rPr lang="en-US" sz="1600" b="1" kern="100" spc="-5" dirty="0">
                          <a:solidFill>
                            <a:schemeClr val="bg1"/>
                          </a:solidFill>
                          <a:effectLst/>
                        </a:rPr>
                        <a:t>equivalent)</a:t>
                      </a:r>
                      <a:endParaRPr lang="en-US" sz="1600" b="1" kern="100" dirty="0">
                        <a:solidFill>
                          <a:schemeClr val="bg1"/>
                        </a:solidFill>
                        <a:effectLst/>
                      </a:endParaRPr>
                    </a:p>
                    <a:p>
                      <a:pPr marL="72390" marR="66675" algn="l">
                        <a:lnSpc>
                          <a:spcPts val="1180"/>
                        </a:lnSpc>
                        <a:spcBef>
                          <a:spcPts val="20"/>
                        </a:spcBef>
                        <a:spcAft>
                          <a:spcPts val="0"/>
                        </a:spcAft>
                      </a:pPr>
                      <a:r>
                        <a:rPr lang="en-US" sz="1600" b="1" kern="100" dirty="0">
                          <a:solidFill>
                            <a:schemeClr val="bg1"/>
                          </a:solidFill>
                          <a:effectLst/>
                        </a:rPr>
                        <a:t>+3</a:t>
                      </a:r>
                      <a:r>
                        <a:rPr lang="en-US" sz="1600" b="1" kern="100" spc="-10" dirty="0">
                          <a:solidFill>
                            <a:schemeClr val="bg1"/>
                          </a:solidFill>
                          <a:effectLst/>
                        </a:rPr>
                        <a:t> </a:t>
                      </a:r>
                      <a:r>
                        <a:rPr lang="en-US" sz="1600" b="1" kern="100" dirty="0">
                          <a:solidFill>
                            <a:schemeClr val="bg1"/>
                          </a:solidFill>
                          <a:effectLst/>
                        </a:rPr>
                        <a:t>000</a:t>
                      </a:r>
                      <a:r>
                        <a:rPr lang="en-US" sz="1600" b="1" kern="100" spc="-10" dirty="0">
                          <a:solidFill>
                            <a:schemeClr val="bg1"/>
                          </a:solidFill>
                          <a:effectLst/>
                        </a:rPr>
                        <a:t> </a:t>
                      </a:r>
                      <a:r>
                        <a:rPr lang="en-US" sz="1600" b="1" kern="100" dirty="0">
                          <a:solidFill>
                            <a:schemeClr val="bg1"/>
                          </a:solidFill>
                          <a:effectLst/>
                        </a:rPr>
                        <a:t>t (expressed</a:t>
                      </a:r>
                      <a:r>
                        <a:rPr lang="en-US" sz="1600" b="1" kern="100" spc="-320" dirty="0">
                          <a:solidFill>
                            <a:schemeClr val="bg1"/>
                          </a:solidFill>
                          <a:effectLst/>
                        </a:rPr>
                        <a:t> </a:t>
                      </a:r>
                      <a:r>
                        <a:rPr lang="en-US" sz="1600" b="1" kern="100" dirty="0">
                          <a:solidFill>
                            <a:schemeClr val="bg1"/>
                          </a:solidFill>
                          <a:effectLst/>
                        </a:rPr>
                        <a:t>in net</a:t>
                      </a:r>
                      <a:r>
                        <a:rPr lang="en-US" sz="1600" b="1" kern="100" spc="5" dirty="0">
                          <a:solidFill>
                            <a:schemeClr val="bg1"/>
                          </a:solidFill>
                          <a:effectLst/>
                        </a:rPr>
                        <a:t> </a:t>
                      </a:r>
                      <a:r>
                        <a:rPr lang="en-US" sz="1600" b="1" kern="100" dirty="0">
                          <a:solidFill>
                            <a:schemeClr val="bg1"/>
                          </a:solidFill>
                          <a:effectLst/>
                        </a:rPr>
                        <a:t>weight</a:t>
                      </a:r>
                      <a:endParaRPr lang="en-BE"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tc>
                  <a:txBody>
                    <a:bodyPr/>
                    <a:lstStyle/>
                    <a:p>
                      <a:pPr marL="91440" marR="85725" algn="l">
                        <a:lnSpc>
                          <a:spcPts val="1175"/>
                        </a:lnSpc>
                        <a:spcAft>
                          <a:spcPts val="0"/>
                        </a:spcAft>
                      </a:pPr>
                      <a:r>
                        <a:rPr lang="en-US" sz="1600" b="1" kern="100" dirty="0">
                          <a:solidFill>
                            <a:schemeClr val="bg1"/>
                          </a:solidFill>
                          <a:effectLst/>
                        </a:rPr>
                        <a:t>5 590t</a:t>
                      </a:r>
                      <a:endParaRPr lang="en-US"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tc>
                  <a:txBody>
                    <a:bodyPr/>
                    <a:lstStyle/>
                    <a:p>
                      <a:pPr marR="76835" algn="l">
                        <a:lnSpc>
                          <a:spcPts val="1175"/>
                        </a:lnSpc>
                      </a:pPr>
                      <a:r>
                        <a:rPr lang="en-US" sz="1600" b="1" kern="100" dirty="0">
                          <a:solidFill>
                            <a:schemeClr val="bg1"/>
                          </a:solidFill>
                          <a:effectLst/>
                        </a:rPr>
                        <a:t>23 622 t</a:t>
                      </a:r>
                      <a:endParaRPr lang="en-US"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tc>
                  <a:txBody>
                    <a:bodyPr/>
                    <a:lstStyle/>
                    <a:p>
                      <a:pPr marR="76835" algn="l">
                        <a:lnSpc>
                          <a:spcPts val="1175"/>
                        </a:lnSpc>
                      </a:pPr>
                      <a:r>
                        <a:rPr lang="en-US" sz="1600" b="1" kern="100" dirty="0">
                          <a:solidFill>
                            <a:schemeClr val="bg1"/>
                          </a:solidFill>
                          <a:effectLst/>
                        </a:rPr>
                        <a:t>43 366 t</a:t>
                      </a:r>
                      <a:endParaRPr lang="en-US" sz="1600" b="1" kern="100" dirty="0">
                        <a:solidFill>
                          <a:schemeClr val="bg1"/>
                        </a:solidFill>
                        <a:effectLst/>
                        <a:latin typeface="Verdana"/>
                        <a:ea typeface="Verdana"/>
                        <a:cs typeface="Verdana" panose="020B0604030504040204" pitchFamily="34" charset="0"/>
                      </a:endParaRPr>
                    </a:p>
                  </a:txBody>
                  <a:tcPr marL="0" marR="0" marT="0" marB="0" anchor="ctr">
                    <a:solidFill>
                      <a:schemeClr val="bg1">
                        <a:lumMod val="75000"/>
                      </a:schemeClr>
                    </a:solidFill>
                  </a:tcPr>
                </a:tc>
                <a:extLst>
                  <a:ext uri="{0D108BD9-81ED-4DB2-BD59-A6C34878D82A}">
                    <a16:rowId xmlns:a16="http://schemas.microsoft.com/office/drawing/2014/main" val="2063878396"/>
                  </a:ext>
                </a:extLst>
              </a:tr>
              <a:tr h="531941">
                <a:tc>
                  <a:txBody>
                    <a:bodyPr/>
                    <a:lstStyle/>
                    <a:p>
                      <a:pPr marL="84455" marR="77470" indent="-1270" algn="ctr">
                        <a:lnSpc>
                          <a:spcPts val="1180"/>
                        </a:lnSpc>
                        <a:spcAft>
                          <a:spcPts val="0"/>
                        </a:spcAft>
                      </a:pPr>
                      <a:r>
                        <a:rPr lang="en-US" sz="1600" kern="100" dirty="0">
                          <a:effectLst/>
                        </a:rPr>
                        <a:t>Sugar</a:t>
                      </a:r>
                      <a:endParaRPr lang="en-BE" sz="1600" kern="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tc>
                <a:tc>
                  <a:txBody>
                    <a:bodyPr/>
                    <a:lstStyle/>
                    <a:p>
                      <a:pPr marL="84455" marR="76835" algn="l">
                        <a:lnSpc>
                          <a:spcPts val="1180"/>
                        </a:lnSpc>
                        <a:spcAft>
                          <a:spcPts val="0"/>
                        </a:spcAft>
                      </a:pPr>
                      <a:r>
                        <a:rPr lang="en-US" sz="1600" kern="100" dirty="0">
                          <a:effectLst/>
                        </a:rPr>
                        <a:t>20 070t</a:t>
                      </a:r>
                      <a:endParaRPr lang="en-BE" sz="1600" kern="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solidFill>
                      <a:schemeClr val="bg1">
                        <a:lumMod val="75000"/>
                      </a:schemeClr>
                    </a:solidFill>
                  </a:tcPr>
                </a:tc>
                <a:tc>
                  <a:txBody>
                    <a:bodyPr/>
                    <a:lstStyle/>
                    <a:p>
                      <a:pPr marL="91440" marR="85725" algn="l">
                        <a:lnSpc>
                          <a:spcPts val="1175"/>
                        </a:lnSpc>
                        <a:spcAft>
                          <a:spcPts val="0"/>
                        </a:spcAft>
                      </a:pPr>
                      <a:endParaRPr lang="en-US" sz="1600" strike="sngStrike" kern="100" dirty="0">
                        <a:effectLst/>
                        <a:highlight>
                          <a:srgbClr val="000000"/>
                        </a:highlight>
                      </a:endParaRPr>
                    </a:p>
                    <a:p>
                      <a:pPr marL="91440" marR="85725" algn="l">
                        <a:lnSpc>
                          <a:spcPts val="1175"/>
                        </a:lnSpc>
                        <a:spcAft>
                          <a:spcPts val="0"/>
                        </a:spcAft>
                      </a:pPr>
                      <a:r>
                        <a:rPr lang="en-US" sz="1600" kern="100" dirty="0">
                          <a:effectLst/>
                        </a:rPr>
                        <a:t>17 495 t</a:t>
                      </a:r>
                      <a:endParaRPr lang="en-BE" sz="1600" kern="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solidFill>
                      <a:schemeClr val="bg1">
                        <a:lumMod val="75000"/>
                      </a:schemeClr>
                    </a:solidFill>
                  </a:tcPr>
                </a:tc>
                <a:tc>
                  <a:txBody>
                    <a:bodyPr/>
                    <a:lstStyle/>
                    <a:p>
                      <a:pPr marR="76835" algn="l">
                        <a:lnSpc>
                          <a:spcPts val="1175"/>
                        </a:lnSpc>
                      </a:pPr>
                      <a:r>
                        <a:rPr lang="en-US" sz="1600" kern="100" dirty="0">
                          <a:effectLst/>
                        </a:rPr>
                        <a:t>15 2778t</a:t>
                      </a:r>
                      <a:endParaRPr lang="en-BE" sz="1600" kern="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solidFill>
                      <a:schemeClr val="bg1">
                        <a:lumMod val="75000"/>
                      </a:schemeClr>
                    </a:solidFill>
                  </a:tcPr>
                </a:tc>
                <a:tc>
                  <a:txBody>
                    <a:bodyPr/>
                    <a:lstStyle/>
                    <a:p>
                      <a:pPr lvl="0" algn="l">
                        <a:lnSpc>
                          <a:spcPct val="100000"/>
                        </a:lnSpc>
                        <a:spcBef>
                          <a:spcPts val="0"/>
                        </a:spcBef>
                        <a:spcAft>
                          <a:spcPts val="0"/>
                        </a:spcAft>
                        <a:buNone/>
                      </a:pPr>
                      <a:r>
                        <a:rPr lang="en-US" sz="1600" b="1" i="0" u="none" strike="noStrike" kern="100" noProof="0" dirty="0">
                          <a:solidFill>
                            <a:schemeClr val="bg1"/>
                          </a:solidFill>
                          <a:effectLst/>
                        </a:rPr>
                        <a:t>Est. 441407 t </a:t>
                      </a:r>
                      <a:endParaRPr lang="en-US" dirty="0">
                        <a:solidFill>
                          <a:schemeClr val="bg1"/>
                        </a:solidFill>
                      </a:endParaRPr>
                    </a:p>
                    <a:p>
                      <a:pPr marR="76835" lvl="0" algn="l">
                        <a:lnSpc>
                          <a:spcPts val="1175"/>
                        </a:lnSpc>
                        <a:buNone/>
                      </a:pPr>
                      <a:endParaRPr lang="en-BE" sz="1600" kern="100" dirty="0">
                        <a:effectLst/>
                        <a:latin typeface="Verdana"/>
                        <a:ea typeface="Verdana"/>
                        <a:cs typeface="Verdana" panose="020B0604030504040204" pitchFamily="34" charset="0"/>
                      </a:endParaRPr>
                    </a:p>
                  </a:txBody>
                  <a:tcPr marL="0" marR="0" marT="0" marB="0" anchor="ctr">
                    <a:solidFill>
                      <a:schemeClr val="bg1">
                        <a:lumMod val="75000"/>
                      </a:schemeClr>
                    </a:solidFill>
                  </a:tcPr>
                </a:tc>
                <a:extLst>
                  <a:ext uri="{0D108BD9-81ED-4DB2-BD59-A6C34878D82A}">
                    <a16:rowId xmlns:a16="http://schemas.microsoft.com/office/drawing/2014/main" val="1635324520"/>
                  </a:ext>
                </a:extLst>
              </a:tr>
            </a:tbl>
          </a:graphicData>
        </a:graphic>
      </p:graphicFrame>
    </p:spTree>
    <p:extLst>
      <p:ext uri="{BB962C8B-B14F-4D97-AF65-F5344CB8AC3E}">
        <p14:creationId xmlns:p14="http://schemas.microsoft.com/office/powerpoint/2010/main" val="3800178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8CF059-A305-6F6B-0C0C-EC0A2F0C96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C6DE35-C95B-FFF8-314A-555E6E25D2DA}"/>
              </a:ext>
            </a:extLst>
          </p:cNvPr>
          <p:cNvSpPr>
            <a:spLocks noGrp="1"/>
          </p:cNvSpPr>
          <p:nvPr>
            <p:ph type="title"/>
          </p:nvPr>
        </p:nvSpPr>
        <p:spPr>
          <a:xfrm>
            <a:off x="955056" y="639619"/>
            <a:ext cx="9779183" cy="550492"/>
          </a:xfrm>
        </p:spPr>
        <p:txBody>
          <a:bodyPr/>
          <a:lstStyle/>
          <a:p>
            <a:r>
              <a:rPr lang="en-US" sz="2800"/>
              <a:t>2. Presentation of the impact of the trade liberalization for EU producers and manufacturers</a:t>
            </a:r>
          </a:p>
        </p:txBody>
      </p:sp>
      <p:sp>
        <p:nvSpPr>
          <p:cNvPr id="3" name="Content Placeholder 2">
            <a:extLst>
              <a:ext uri="{FF2B5EF4-FFF2-40B4-BE49-F238E27FC236}">
                <a16:creationId xmlns:a16="http://schemas.microsoft.com/office/drawing/2014/main" id="{C1E45CDA-4650-ADC6-8E8C-E3A478EE94E5}"/>
              </a:ext>
            </a:extLst>
          </p:cNvPr>
          <p:cNvSpPr>
            <a:spLocks noGrp="1"/>
          </p:cNvSpPr>
          <p:nvPr>
            <p:ph idx="1"/>
          </p:nvPr>
        </p:nvSpPr>
        <p:spPr>
          <a:xfrm>
            <a:off x="1167493" y="2017467"/>
            <a:ext cx="9779182" cy="3366815"/>
          </a:xfrm>
        </p:spPr>
        <p:txBody>
          <a:bodyPr vert="horz" lIns="91440" tIns="45720" rIns="91440" bIns="45720" rtlCol="0" anchor="t">
            <a:normAutofit fontScale="92500"/>
          </a:bodyPr>
          <a:lstStyle/>
          <a:p>
            <a:r>
              <a:rPr lang="en-US" b="1" u="sng"/>
              <a:t>Cereals and oilseeds:</a:t>
            </a:r>
          </a:p>
          <a:p>
            <a:endParaRPr lang="en-US"/>
          </a:p>
          <a:p>
            <a:pPr marL="457200" indent="-457200">
              <a:buFont typeface="Arial" panose="020B0604020202020204" pitchFamily="34" charset="0"/>
              <a:buChar char="•"/>
            </a:pPr>
            <a:r>
              <a:rPr lang="en-US"/>
              <a:t>Trade has slowed down for EU cereals and oilseeds, in some region farmers do not manage to sell regardless of the price</a:t>
            </a:r>
          </a:p>
          <a:p>
            <a:pPr marL="457200" indent="-457200">
              <a:buFont typeface="Arial" panose="020B0604020202020204" pitchFamily="34" charset="0"/>
              <a:buChar char="•"/>
            </a:pPr>
            <a:r>
              <a:rPr lang="en-US"/>
              <a:t>Prices have decreased, drastically in some MS</a:t>
            </a:r>
          </a:p>
          <a:p>
            <a:pPr marL="457200" indent="-457200">
              <a:buFont typeface="Arial" panose="020B0604020202020204" pitchFamily="34" charset="0"/>
              <a:buChar char="•"/>
            </a:pPr>
            <a:r>
              <a:rPr lang="en-US"/>
              <a:t>Markets have been lost</a:t>
            </a:r>
          </a:p>
          <a:p>
            <a:pPr marL="457200" indent="-457200">
              <a:buFont typeface="Arial" panose="020B0604020202020204" pitchFamily="34" charset="0"/>
              <a:buChar char="•"/>
            </a:pPr>
            <a:r>
              <a:rPr lang="en-US"/>
              <a:t>Issues for storage and transport</a:t>
            </a:r>
          </a:p>
        </p:txBody>
      </p:sp>
      <p:sp>
        <p:nvSpPr>
          <p:cNvPr id="5" name="Footer Placeholder 4">
            <a:extLst>
              <a:ext uri="{FF2B5EF4-FFF2-40B4-BE49-F238E27FC236}">
                <a16:creationId xmlns:a16="http://schemas.microsoft.com/office/drawing/2014/main" id="{EC0EAD39-1096-11BD-7C92-A9A5340EC872}"/>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01C08069-36A5-8A9C-9D44-B6272908F63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5</a:t>
            </a:fld>
            <a:endParaRPr lang="en-US"/>
          </a:p>
        </p:txBody>
      </p:sp>
    </p:spTree>
    <p:extLst>
      <p:ext uri="{BB962C8B-B14F-4D97-AF65-F5344CB8AC3E}">
        <p14:creationId xmlns:p14="http://schemas.microsoft.com/office/powerpoint/2010/main" val="266805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DC3CB4-962E-F095-C0F1-59293F7870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2D6394-269E-9F82-19D9-93FDA956D688}"/>
              </a:ext>
            </a:extLst>
          </p:cNvPr>
          <p:cNvSpPr>
            <a:spLocks noGrp="1"/>
          </p:cNvSpPr>
          <p:nvPr>
            <p:ph type="title"/>
          </p:nvPr>
        </p:nvSpPr>
        <p:spPr>
          <a:xfrm>
            <a:off x="955056" y="639619"/>
            <a:ext cx="9779183" cy="550492"/>
          </a:xfrm>
        </p:spPr>
        <p:txBody>
          <a:bodyPr/>
          <a:lstStyle/>
          <a:p>
            <a:r>
              <a:rPr lang="en-US" sz="2800"/>
              <a:t>2. Presentation of the impact of the trade liberalization for EU producers and manufacturers</a:t>
            </a:r>
          </a:p>
        </p:txBody>
      </p:sp>
      <p:sp>
        <p:nvSpPr>
          <p:cNvPr id="3" name="Content Placeholder 2">
            <a:extLst>
              <a:ext uri="{FF2B5EF4-FFF2-40B4-BE49-F238E27FC236}">
                <a16:creationId xmlns:a16="http://schemas.microsoft.com/office/drawing/2014/main" id="{DC59161C-3CFB-3077-1B7C-25BE8C623EA0}"/>
              </a:ext>
            </a:extLst>
          </p:cNvPr>
          <p:cNvSpPr>
            <a:spLocks noGrp="1"/>
          </p:cNvSpPr>
          <p:nvPr>
            <p:ph idx="1"/>
          </p:nvPr>
        </p:nvSpPr>
        <p:spPr>
          <a:xfrm>
            <a:off x="1167493" y="2017467"/>
            <a:ext cx="9779182" cy="3366815"/>
          </a:xfrm>
        </p:spPr>
        <p:txBody>
          <a:bodyPr vert="horz" lIns="91440" tIns="45720" rIns="91440" bIns="45720" rtlCol="0" anchor="t">
            <a:normAutofit/>
          </a:bodyPr>
          <a:lstStyle/>
          <a:p>
            <a:r>
              <a:rPr lang="en-US" b="1" u="sng"/>
              <a:t>Cereals and oilseeds:</a:t>
            </a:r>
          </a:p>
          <a:p>
            <a:pPr marR="3794125" lvl="0">
              <a:lnSpc>
                <a:spcPct val="150000"/>
              </a:lnSpc>
              <a:buClr>
                <a:srgbClr val="528135"/>
              </a:buClr>
              <a:buSzPts val="1000"/>
              <a:tabLst>
                <a:tab pos="291465" algn="l"/>
                <a:tab pos="292100" algn="l"/>
              </a:tabLst>
            </a:pPr>
            <a:r>
              <a:rPr lang="en-US" sz="1600" b="1" u="sng" kern="0">
                <a:solidFill>
                  <a:srgbClr val="404040"/>
                </a:solidFill>
                <a:effectLst/>
                <a:uFill>
                  <a:solidFill>
                    <a:srgbClr val="404040"/>
                  </a:solidFill>
                </a:uFill>
                <a:ea typeface="Tahoma" panose="020B0604030504040204" pitchFamily="34" charset="0"/>
              </a:rPr>
              <a:t>Hungary:</a:t>
            </a:r>
            <a:endParaRPr lang="en-BE" sz="1600" b="1" kern="0">
              <a:effectLst/>
              <a:ea typeface="Tahoma" panose="020B0604030504040204" pitchFamily="34" charset="0"/>
            </a:endParaRPr>
          </a:p>
          <a:p>
            <a:pPr marL="742950" marR="724535" lvl="1" indent="-285750">
              <a:spcBef>
                <a:spcPts val="405"/>
              </a:spcBef>
              <a:spcAft>
                <a:spcPts val="0"/>
              </a:spcAft>
              <a:buFont typeface="Wingdings" panose="05000000000000000000" pitchFamily="2" charset="2"/>
              <a:buChar char="§"/>
              <a:tabLst>
                <a:tab pos="520700" algn="l"/>
                <a:tab pos="521335" algn="l"/>
              </a:tabLst>
            </a:pPr>
            <a:r>
              <a:rPr lang="en-US" sz="1600" b="1">
                <a:solidFill>
                  <a:srgbClr val="404040"/>
                </a:solidFill>
                <a:effectLst/>
                <a:ea typeface="Verdana" panose="020B0604030504040204" pitchFamily="34" charset="0"/>
                <a:cs typeface="Verdana" panose="020B0604030504040204" pitchFamily="34" charset="0"/>
              </a:rPr>
              <a:t>Flows</a:t>
            </a:r>
            <a:r>
              <a:rPr lang="en-US" sz="1600" b="1" spc="55">
                <a:solidFill>
                  <a:srgbClr val="404040"/>
                </a:solidFill>
                <a:effectLst/>
                <a:ea typeface="Verdana" panose="020B0604030504040204" pitchFamily="34" charset="0"/>
                <a:cs typeface="Verdana" panose="020B0604030504040204" pitchFamily="34" charset="0"/>
              </a:rPr>
              <a:t> </a:t>
            </a:r>
            <a:r>
              <a:rPr lang="en-US" sz="1600" b="1">
                <a:solidFill>
                  <a:srgbClr val="404040"/>
                </a:solidFill>
                <a:effectLst/>
                <a:ea typeface="Verdana" panose="020B0604030504040204" pitchFamily="34" charset="0"/>
                <a:cs typeface="Verdana" panose="020B0604030504040204" pitchFamily="34" charset="0"/>
              </a:rPr>
              <a:t>and</a:t>
            </a:r>
            <a:r>
              <a:rPr lang="en-US" sz="1600" b="1" spc="55">
                <a:solidFill>
                  <a:srgbClr val="404040"/>
                </a:solidFill>
                <a:effectLst/>
                <a:ea typeface="Verdana" panose="020B0604030504040204" pitchFamily="34" charset="0"/>
                <a:cs typeface="Verdana" panose="020B0604030504040204" pitchFamily="34" charset="0"/>
              </a:rPr>
              <a:t> </a:t>
            </a:r>
            <a:r>
              <a:rPr lang="en-US" sz="1600" b="1">
                <a:solidFill>
                  <a:srgbClr val="404040"/>
                </a:solidFill>
                <a:effectLst/>
                <a:ea typeface="Verdana" panose="020B0604030504040204" pitchFamily="34" charset="0"/>
                <a:cs typeface="Verdana" panose="020B0604030504040204" pitchFamily="34" charset="0"/>
              </a:rPr>
              <a:t>prices:</a:t>
            </a:r>
            <a:r>
              <a:rPr lang="en-US" sz="1600" b="1" spc="4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The</a:t>
            </a:r>
            <a:r>
              <a:rPr lang="en-US" sz="1600" spc="-35">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sales</a:t>
            </a:r>
            <a:r>
              <a:rPr lang="en-US" sz="1600" spc="-2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have</a:t>
            </a:r>
            <a:r>
              <a:rPr lang="en-US" sz="1600" spc="-25">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completely</a:t>
            </a:r>
            <a:r>
              <a:rPr lang="en-US" sz="1600" spc="-2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stopped.</a:t>
            </a:r>
            <a:r>
              <a:rPr lang="en-US" sz="1600" spc="-3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If</a:t>
            </a:r>
            <a:r>
              <a:rPr lang="en-US" sz="1600" spc="-25">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farmers</a:t>
            </a:r>
            <a:r>
              <a:rPr lang="en-US" sz="1600" spc="-3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are</a:t>
            </a:r>
            <a:r>
              <a:rPr lang="en-US" sz="1600" spc="-3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forced</a:t>
            </a:r>
            <a:r>
              <a:rPr lang="en-US" sz="1600" spc="-25">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to</a:t>
            </a:r>
            <a:r>
              <a:rPr lang="en-US" sz="1600" spc="-2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sell,</a:t>
            </a:r>
            <a:r>
              <a:rPr lang="en-US" sz="1600" spc="-335">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they</a:t>
            </a:r>
            <a:r>
              <a:rPr lang="en-US" sz="1600" spc="-9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must</a:t>
            </a:r>
            <a:r>
              <a:rPr lang="en-US" sz="1600" spc="-95">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sell</a:t>
            </a:r>
            <a:r>
              <a:rPr lang="en-US" sz="1600" spc="-9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at</a:t>
            </a:r>
            <a:r>
              <a:rPr lang="en-US" sz="1600" spc="-95">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a</a:t>
            </a:r>
            <a:r>
              <a:rPr lang="en-US" sz="1600" spc="-9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very</a:t>
            </a:r>
            <a:r>
              <a:rPr lang="en-US" sz="1600" spc="-9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low</a:t>
            </a:r>
            <a:r>
              <a:rPr lang="en-US" sz="1600" spc="-9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price.</a:t>
            </a:r>
            <a:endParaRPr lang="en-BE" sz="1600">
              <a:effectLst/>
              <a:ea typeface="Verdana" panose="020B0604030504040204" pitchFamily="34" charset="0"/>
              <a:cs typeface="Verdana" panose="020B0604030504040204" pitchFamily="34" charset="0"/>
            </a:endParaRPr>
          </a:p>
          <a:p>
            <a:pPr marL="1143000" lvl="2" indent="-228600">
              <a:spcBef>
                <a:spcPts val="600"/>
              </a:spcBef>
              <a:spcAft>
                <a:spcPts val="0"/>
              </a:spcAft>
              <a:buClr>
                <a:srgbClr val="404040"/>
              </a:buClr>
              <a:buSzPts val="1000"/>
              <a:buFont typeface="Courier New" panose="02070309020205020404" pitchFamily="49" charset="0"/>
              <a:buChar char="o"/>
              <a:tabLst>
                <a:tab pos="978535" algn="l"/>
              </a:tabLst>
            </a:pPr>
            <a:r>
              <a:rPr lang="en-US" sz="1600" spc="-5">
                <a:solidFill>
                  <a:srgbClr val="202020"/>
                </a:solidFill>
                <a:effectLst/>
                <a:ea typeface="Courier New" panose="02070309020205020404" pitchFamily="49" charset="0"/>
                <a:cs typeface="Verdana" panose="020B0604030504040204" pitchFamily="34" charset="0"/>
              </a:rPr>
              <a:t>Milling</a:t>
            </a:r>
            <a:r>
              <a:rPr lang="en-US" sz="1600" spc="-135">
                <a:solidFill>
                  <a:srgbClr val="202020"/>
                </a:solidFill>
                <a:effectLst/>
                <a:ea typeface="Courier New" panose="02070309020205020404" pitchFamily="49" charset="0"/>
                <a:cs typeface="Verdana" panose="020B0604030504040204" pitchFamily="34" charset="0"/>
              </a:rPr>
              <a:t> </a:t>
            </a:r>
            <a:r>
              <a:rPr lang="en-US" sz="1600" spc="-5">
                <a:solidFill>
                  <a:srgbClr val="202020"/>
                </a:solidFill>
                <a:effectLst/>
                <a:ea typeface="Courier New" panose="02070309020205020404" pitchFamily="49" charset="0"/>
                <a:cs typeface="Verdana" panose="020B0604030504040204" pitchFamily="34" charset="0"/>
              </a:rPr>
              <a:t>wheat</a:t>
            </a:r>
            <a:r>
              <a:rPr lang="en-US" sz="1600" spc="-125">
                <a:solidFill>
                  <a:srgbClr val="202020"/>
                </a:solidFill>
                <a:effectLst/>
                <a:ea typeface="Courier New" panose="02070309020205020404" pitchFamily="49" charset="0"/>
                <a:cs typeface="Verdana" panose="020B0604030504040204" pitchFamily="34" charset="0"/>
              </a:rPr>
              <a:t> </a:t>
            </a:r>
            <a:r>
              <a:rPr lang="en-US" sz="1600" spc="-5">
                <a:solidFill>
                  <a:srgbClr val="202020"/>
                </a:solidFill>
                <a:effectLst/>
                <a:ea typeface="Courier New" panose="02070309020205020404" pitchFamily="49" charset="0"/>
                <a:cs typeface="Verdana" panose="020B0604030504040204" pitchFamily="34" charset="0"/>
              </a:rPr>
              <a:t>130-170</a:t>
            </a:r>
            <a:r>
              <a:rPr lang="en-US" sz="1600" spc="-135">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12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compared</a:t>
            </a:r>
            <a:r>
              <a:rPr lang="en-US" sz="1600" spc="-13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to</a:t>
            </a:r>
            <a:r>
              <a:rPr lang="en-US" sz="1600" spc="-12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230</a:t>
            </a:r>
            <a:r>
              <a:rPr lang="en-US" sz="1600" spc="-135">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12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currently</a:t>
            </a:r>
            <a:r>
              <a:rPr lang="en-US" sz="1600" spc="-13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on</a:t>
            </a:r>
            <a:r>
              <a:rPr lang="en-US" sz="1600" spc="-12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world</a:t>
            </a:r>
            <a:r>
              <a:rPr lang="en-US" sz="1600" spc="-13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market</a:t>
            </a:r>
            <a:endParaRPr lang="en-BE" sz="1600">
              <a:effectLst/>
              <a:ea typeface="Courier New" panose="02070309020205020404" pitchFamily="49" charset="0"/>
              <a:cs typeface="Verdana" panose="020B0604030504040204" pitchFamily="34" charset="0"/>
            </a:endParaRPr>
          </a:p>
          <a:p>
            <a:pPr marL="1143000" lvl="2" indent="-228600">
              <a:spcBef>
                <a:spcPts val="515"/>
              </a:spcBef>
              <a:spcAft>
                <a:spcPts val="0"/>
              </a:spcAft>
              <a:buClr>
                <a:srgbClr val="404040"/>
              </a:buClr>
              <a:buSzPts val="1000"/>
              <a:buFont typeface="Courier New" panose="02070309020205020404" pitchFamily="49" charset="0"/>
              <a:buChar char="o"/>
              <a:tabLst>
                <a:tab pos="978535" algn="l"/>
              </a:tabLst>
            </a:pPr>
            <a:r>
              <a:rPr lang="en-US" sz="1600">
                <a:solidFill>
                  <a:srgbClr val="202020"/>
                </a:solidFill>
                <a:effectLst/>
                <a:ea typeface="Courier New" panose="02070309020205020404" pitchFamily="49" charset="0"/>
                <a:cs typeface="Verdana" panose="020B0604030504040204" pitchFamily="34" charset="0"/>
              </a:rPr>
              <a:t>Sunflower</a:t>
            </a:r>
            <a:r>
              <a:rPr lang="en-US" sz="1600" spc="-8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235-330</a:t>
            </a:r>
            <a:r>
              <a:rPr lang="en-US" sz="1600" spc="-85">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9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compared</a:t>
            </a:r>
            <a:r>
              <a:rPr lang="en-US" sz="1600" spc="-9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to</a:t>
            </a:r>
            <a:r>
              <a:rPr lang="en-US" sz="1600" spc="-8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430</a:t>
            </a:r>
            <a:r>
              <a:rPr lang="en-US" sz="1600" spc="-90">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9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currently</a:t>
            </a:r>
            <a:r>
              <a:rPr lang="en-US" sz="1600" spc="-8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on</a:t>
            </a:r>
            <a:r>
              <a:rPr lang="en-US" sz="1600" spc="-9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world</a:t>
            </a:r>
            <a:r>
              <a:rPr lang="en-US" sz="1600" spc="-8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market</a:t>
            </a:r>
            <a:endParaRPr lang="en-BE" sz="1600">
              <a:effectLst/>
              <a:ea typeface="Courier New" panose="02070309020205020404" pitchFamily="49" charset="0"/>
              <a:cs typeface="Verdana" panose="020B0604030504040204" pitchFamily="34" charset="0"/>
            </a:endParaRPr>
          </a:p>
          <a:p>
            <a:pPr marL="1143000" lvl="2" indent="-228600">
              <a:spcBef>
                <a:spcPts val="510"/>
              </a:spcBef>
              <a:spcAft>
                <a:spcPts val="0"/>
              </a:spcAft>
              <a:buClr>
                <a:srgbClr val="404040"/>
              </a:buClr>
              <a:buSzPts val="1000"/>
              <a:buFont typeface="Courier New" panose="02070309020205020404" pitchFamily="49" charset="0"/>
              <a:buChar char="o"/>
              <a:tabLst>
                <a:tab pos="978535" algn="l"/>
              </a:tabLst>
            </a:pPr>
            <a:r>
              <a:rPr lang="en-US" sz="1600">
                <a:solidFill>
                  <a:srgbClr val="202020"/>
                </a:solidFill>
                <a:effectLst/>
                <a:ea typeface="Courier New" panose="02070309020205020404" pitchFamily="49" charset="0"/>
                <a:cs typeface="Verdana" panose="020B0604030504040204" pitchFamily="34" charset="0"/>
              </a:rPr>
              <a:t>Corn 115-160</a:t>
            </a:r>
            <a:r>
              <a:rPr lang="en-US" sz="1600" spc="-5">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compared</a:t>
            </a:r>
            <a:r>
              <a:rPr lang="en-US" sz="1600" spc="-1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to 190</a:t>
            </a:r>
            <a:r>
              <a:rPr lang="en-US" sz="1600" spc="5">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currently on</a:t>
            </a:r>
            <a:r>
              <a:rPr lang="en-US" sz="1600" spc="-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world market</a:t>
            </a:r>
            <a:endParaRPr lang="en-BE" sz="1600">
              <a:effectLst/>
              <a:ea typeface="Courier New" panose="02070309020205020404" pitchFamily="49" charset="0"/>
              <a:cs typeface="Verdana" panose="020B0604030504040204" pitchFamily="34" charset="0"/>
            </a:endParaRPr>
          </a:p>
          <a:p>
            <a:pPr marL="1143000" lvl="2" indent="-228600">
              <a:spcBef>
                <a:spcPts val="515"/>
              </a:spcBef>
              <a:spcAft>
                <a:spcPts val="0"/>
              </a:spcAft>
              <a:buClr>
                <a:srgbClr val="404040"/>
              </a:buClr>
              <a:buSzPts val="1000"/>
              <a:buFont typeface="Courier New" panose="02070309020205020404" pitchFamily="49" charset="0"/>
              <a:buChar char="o"/>
              <a:tabLst>
                <a:tab pos="978535" algn="l"/>
              </a:tabLst>
            </a:pPr>
            <a:r>
              <a:rPr lang="en-US" sz="1600">
                <a:solidFill>
                  <a:srgbClr val="202020"/>
                </a:solidFill>
                <a:effectLst/>
                <a:ea typeface="Courier New" panose="02070309020205020404" pitchFamily="49" charset="0"/>
                <a:cs typeface="Verdana" panose="020B0604030504040204" pitchFamily="34" charset="0"/>
              </a:rPr>
              <a:t>Rapeseed</a:t>
            </a:r>
            <a:r>
              <a:rPr lang="en-US" sz="1600" spc="-5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345</a:t>
            </a:r>
            <a:r>
              <a:rPr lang="en-US" sz="1600" spc="-55">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5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compared</a:t>
            </a:r>
            <a:r>
              <a:rPr lang="en-US" sz="1600" spc="-6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to</a:t>
            </a:r>
            <a:r>
              <a:rPr lang="en-US" sz="1600" spc="-5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420</a:t>
            </a:r>
            <a:r>
              <a:rPr lang="en-US" sz="1600" spc="-60">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6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currently</a:t>
            </a:r>
            <a:r>
              <a:rPr lang="en-US" sz="1600" spc="-5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on</a:t>
            </a:r>
            <a:r>
              <a:rPr lang="en-US" sz="1600" spc="-6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world</a:t>
            </a:r>
            <a:r>
              <a:rPr lang="en-US" sz="1600" spc="-5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market</a:t>
            </a:r>
            <a:endParaRPr lang="en-BE" sz="1600">
              <a:effectLst/>
              <a:ea typeface="Courier New" panose="02070309020205020404" pitchFamily="49" charset="0"/>
              <a:cs typeface="Verdana" panose="020B0604030504040204" pitchFamily="34" charset="0"/>
            </a:endParaRPr>
          </a:p>
          <a:p>
            <a:pPr marL="742950" marR="722630" lvl="1" indent="-285750">
              <a:spcBef>
                <a:spcPts val="545"/>
              </a:spcBef>
              <a:spcAft>
                <a:spcPts val="0"/>
              </a:spcAft>
              <a:buFont typeface="Wingdings" panose="05000000000000000000" pitchFamily="2" charset="2"/>
              <a:buChar char="§"/>
              <a:tabLst>
                <a:tab pos="520700" algn="l"/>
                <a:tab pos="521335" algn="l"/>
              </a:tabLst>
            </a:pPr>
            <a:r>
              <a:rPr lang="en-US" sz="1600" b="1">
                <a:solidFill>
                  <a:srgbClr val="404040"/>
                </a:solidFill>
                <a:effectLst/>
                <a:ea typeface="Verdana" panose="020B0604030504040204" pitchFamily="34" charset="0"/>
                <a:cs typeface="Verdana" panose="020B0604030504040204" pitchFamily="34" charset="0"/>
              </a:rPr>
              <a:t>Imports</a:t>
            </a:r>
            <a:r>
              <a:rPr lang="en-US" sz="1600" b="1" spc="225">
                <a:solidFill>
                  <a:srgbClr val="404040"/>
                </a:solidFill>
                <a:effectLst/>
                <a:ea typeface="Verdana" panose="020B0604030504040204" pitchFamily="34" charset="0"/>
                <a:cs typeface="Verdana" panose="020B0604030504040204" pitchFamily="34" charset="0"/>
              </a:rPr>
              <a:t> </a:t>
            </a:r>
            <a:r>
              <a:rPr lang="en-US" sz="1600" b="1">
                <a:solidFill>
                  <a:srgbClr val="404040"/>
                </a:solidFill>
                <a:effectLst/>
                <a:ea typeface="Verdana" panose="020B0604030504040204" pitchFamily="34" charset="0"/>
                <a:cs typeface="Verdana" panose="020B0604030504040204" pitchFamily="34" charset="0"/>
              </a:rPr>
              <a:t>from</a:t>
            </a:r>
            <a:r>
              <a:rPr lang="en-US" sz="1600" b="1" spc="230">
                <a:solidFill>
                  <a:srgbClr val="404040"/>
                </a:solidFill>
                <a:effectLst/>
                <a:ea typeface="Verdana" panose="020B0604030504040204" pitchFamily="34" charset="0"/>
                <a:cs typeface="Verdana" panose="020B0604030504040204" pitchFamily="34" charset="0"/>
              </a:rPr>
              <a:t> </a:t>
            </a:r>
            <a:r>
              <a:rPr lang="en-US" sz="1600" b="1">
                <a:solidFill>
                  <a:srgbClr val="404040"/>
                </a:solidFill>
                <a:effectLst/>
                <a:ea typeface="Verdana" panose="020B0604030504040204" pitchFamily="34" charset="0"/>
                <a:cs typeface="Verdana" panose="020B0604030504040204" pitchFamily="34" charset="0"/>
              </a:rPr>
              <a:t>Ukraine:</a:t>
            </a:r>
            <a:r>
              <a:rPr lang="en-US" sz="1600" b="1" spc="20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1</a:t>
            </a:r>
            <a:r>
              <a:rPr lang="en-US" sz="1600" spc="155">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830</a:t>
            </a:r>
            <a:r>
              <a:rPr lang="en-US" sz="1600" spc="14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098</a:t>
            </a:r>
            <a:r>
              <a:rPr lang="en-US" sz="1600" spc="135">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t</a:t>
            </a:r>
            <a:r>
              <a:rPr lang="en-US" sz="1600" spc="14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of</a:t>
            </a:r>
            <a:r>
              <a:rPr lang="en-US" sz="1600" spc="145">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cereals</a:t>
            </a:r>
            <a:r>
              <a:rPr lang="en-US" sz="1600" spc="14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during</a:t>
            </a:r>
            <a:r>
              <a:rPr lang="en-US" sz="1600" spc="14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the</a:t>
            </a:r>
            <a:r>
              <a:rPr lang="en-US" sz="1600" spc="140">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marketing</a:t>
            </a:r>
            <a:r>
              <a:rPr lang="en-US" sz="1600" spc="145">
                <a:solidFill>
                  <a:srgbClr val="404040"/>
                </a:solidFill>
                <a:effectLst/>
                <a:ea typeface="Verdana" panose="020B0604030504040204" pitchFamily="34" charset="0"/>
                <a:cs typeface="Verdana" panose="020B0604030504040204" pitchFamily="34" charset="0"/>
              </a:rPr>
              <a:t> </a:t>
            </a:r>
            <a:r>
              <a:rPr lang="en-US" sz="1600">
                <a:solidFill>
                  <a:srgbClr val="404040"/>
                </a:solidFill>
                <a:effectLst/>
                <a:ea typeface="Verdana" panose="020B0604030504040204" pitchFamily="34" charset="0"/>
                <a:cs typeface="Verdana" panose="020B0604030504040204" pitchFamily="34" charset="0"/>
              </a:rPr>
              <a:t>2022/2023</a:t>
            </a:r>
            <a:r>
              <a:rPr lang="en-US" sz="1600" spc="-340">
                <a:solidFill>
                  <a:srgbClr val="404040"/>
                </a:solidFill>
                <a:effectLst/>
                <a:ea typeface="Verdana" panose="020B0604030504040204" pitchFamily="34" charset="0"/>
                <a:cs typeface="Verdana" panose="020B0604030504040204" pitchFamily="34" charset="0"/>
              </a:rPr>
              <a:t> </a:t>
            </a:r>
            <a:r>
              <a:rPr lang="en-US" sz="1600" spc="-5">
                <a:solidFill>
                  <a:srgbClr val="404040"/>
                </a:solidFill>
                <a:effectLst/>
                <a:ea typeface="Verdana" panose="020B0604030504040204" pitchFamily="34" charset="0"/>
                <a:cs typeface="Verdana" panose="020B0604030504040204" pitchFamily="34" charset="0"/>
              </a:rPr>
              <a:t>compared</a:t>
            </a:r>
            <a:r>
              <a:rPr lang="en-US" sz="1600" spc="-95">
                <a:solidFill>
                  <a:srgbClr val="404040"/>
                </a:solidFill>
                <a:effectLst/>
                <a:ea typeface="Verdana" panose="020B0604030504040204" pitchFamily="34" charset="0"/>
                <a:cs typeface="Verdana" panose="020B0604030504040204" pitchFamily="34" charset="0"/>
              </a:rPr>
              <a:t> </a:t>
            </a:r>
            <a:r>
              <a:rPr lang="en-US" sz="1600" spc="-5">
                <a:solidFill>
                  <a:srgbClr val="404040"/>
                </a:solidFill>
                <a:effectLst/>
                <a:ea typeface="Verdana" panose="020B0604030504040204" pitchFamily="34" charset="0"/>
                <a:cs typeface="Verdana" panose="020B0604030504040204" pitchFamily="34" charset="0"/>
              </a:rPr>
              <a:t>to</a:t>
            </a:r>
            <a:r>
              <a:rPr lang="en-US" sz="1600" spc="-90">
                <a:solidFill>
                  <a:srgbClr val="404040"/>
                </a:solidFill>
                <a:effectLst/>
                <a:ea typeface="Verdana" panose="020B0604030504040204" pitchFamily="34" charset="0"/>
                <a:cs typeface="Verdana" panose="020B0604030504040204" pitchFamily="34" charset="0"/>
              </a:rPr>
              <a:t> </a:t>
            </a:r>
            <a:r>
              <a:rPr lang="en-US" sz="1600" spc="-5">
                <a:solidFill>
                  <a:srgbClr val="404040"/>
                </a:solidFill>
                <a:effectLst/>
                <a:ea typeface="Verdana" panose="020B0604030504040204" pitchFamily="34" charset="0"/>
                <a:cs typeface="Verdana" panose="020B0604030504040204" pitchFamily="34" charset="0"/>
              </a:rPr>
              <a:t>24</a:t>
            </a:r>
            <a:r>
              <a:rPr lang="en-US" sz="1600" spc="-100">
                <a:solidFill>
                  <a:srgbClr val="404040"/>
                </a:solidFill>
                <a:effectLst/>
                <a:ea typeface="Verdana" panose="020B0604030504040204" pitchFamily="34" charset="0"/>
                <a:cs typeface="Verdana" panose="020B0604030504040204" pitchFamily="34" charset="0"/>
              </a:rPr>
              <a:t> </a:t>
            </a:r>
            <a:r>
              <a:rPr lang="en-US" sz="1600" spc="-5">
                <a:solidFill>
                  <a:srgbClr val="404040"/>
                </a:solidFill>
                <a:effectLst/>
                <a:ea typeface="Verdana" panose="020B0604030504040204" pitchFamily="34" charset="0"/>
                <a:cs typeface="Verdana" panose="020B0604030504040204" pitchFamily="34" charset="0"/>
              </a:rPr>
              <a:t>840t</a:t>
            </a:r>
            <a:r>
              <a:rPr lang="en-US" sz="1600" spc="-90">
                <a:solidFill>
                  <a:srgbClr val="404040"/>
                </a:solidFill>
                <a:effectLst/>
                <a:ea typeface="Verdana" panose="020B0604030504040204" pitchFamily="34" charset="0"/>
                <a:cs typeface="Verdana" panose="020B0604030504040204" pitchFamily="34" charset="0"/>
              </a:rPr>
              <a:t> </a:t>
            </a:r>
            <a:r>
              <a:rPr lang="en-US" sz="1600" spc="-5">
                <a:solidFill>
                  <a:srgbClr val="404040"/>
                </a:solidFill>
                <a:effectLst/>
                <a:ea typeface="Verdana" panose="020B0604030504040204" pitchFamily="34" charset="0"/>
                <a:cs typeface="Verdana" panose="020B0604030504040204" pitchFamily="34" charset="0"/>
              </a:rPr>
              <a:t>during</a:t>
            </a:r>
            <a:r>
              <a:rPr lang="en-US" sz="1600" spc="-95">
                <a:solidFill>
                  <a:srgbClr val="404040"/>
                </a:solidFill>
                <a:effectLst/>
                <a:ea typeface="Verdana" panose="020B0604030504040204" pitchFamily="34" charset="0"/>
                <a:cs typeface="Verdana" panose="020B0604030504040204" pitchFamily="34" charset="0"/>
              </a:rPr>
              <a:t> </a:t>
            </a:r>
            <a:r>
              <a:rPr lang="en-US" sz="1600" spc="-5">
                <a:solidFill>
                  <a:srgbClr val="404040"/>
                </a:solidFill>
                <a:effectLst/>
                <a:ea typeface="Verdana" panose="020B0604030504040204" pitchFamily="34" charset="0"/>
                <a:cs typeface="Verdana" panose="020B0604030504040204" pitchFamily="34" charset="0"/>
              </a:rPr>
              <a:t>marketing</a:t>
            </a:r>
            <a:r>
              <a:rPr lang="en-US" sz="1600" spc="-90">
                <a:solidFill>
                  <a:srgbClr val="404040"/>
                </a:solidFill>
                <a:effectLst/>
                <a:ea typeface="Verdana" panose="020B0604030504040204" pitchFamily="34" charset="0"/>
                <a:cs typeface="Verdana" panose="020B0604030504040204" pitchFamily="34" charset="0"/>
              </a:rPr>
              <a:t> </a:t>
            </a:r>
            <a:r>
              <a:rPr lang="en-US" sz="1600" spc="-5">
                <a:solidFill>
                  <a:srgbClr val="404040"/>
                </a:solidFill>
                <a:effectLst/>
                <a:ea typeface="Verdana" panose="020B0604030504040204" pitchFamily="34" charset="0"/>
                <a:cs typeface="Verdana" panose="020B0604030504040204" pitchFamily="34" charset="0"/>
              </a:rPr>
              <a:t>year</a:t>
            </a:r>
            <a:r>
              <a:rPr lang="en-US" sz="1600" spc="-95">
                <a:solidFill>
                  <a:srgbClr val="404040"/>
                </a:solidFill>
                <a:effectLst/>
                <a:ea typeface="Verdana" panose="020B0604030504040204" pitchFamily="34" charset="0"/>
                <a:cs typeface="Verdana" panose="020B0604030504040204" pitchFamily="34" charset="0"/>
              </a:rPr>
              <a:t> </a:t>
            </a:r>
            <a:r>
              <a:rPr lang="en-US" sz="1600" spc="-5">
                <a:solidFill>
                  <a:srgbClr val="404040"/>
                </a:solidFill>
                <a:effectLst/>
                <a:ea typeface="Verdana" panose="020B0604030504040204" pitchFamily="34" charset="0"/>
                <a:cs typeface="Verdana" panose="020B0604030504040204" pitchFamily="34" charset="0"/>
              </a:rPr>
              <a:t>2020/2021.</a:t>
            </a:r>
            <a:endParaRPr lang="en-BE" sz="1600">
              <a:effectLst/>
              <a:ea typeface="Verdana" panose="020B0604030504040204" pitchFamily="34" charset="0"/>
              <a:cs typeface="Verdana" panose="020B0604030504040204" pitchFamily="34" charset="0"/>
            </a:endParaRPr>
          </a:p>
          <a:p>
            <a:endParaRPr lang="en-US" b="1" u="sng"/>
          </a:p>
          <a:p>
            <a:endParaRPr lang="en-US"/>
          </a:p>
        </p:txBody>
      </p:sp>
      <p:sp>
        <p:nvSpPr>
          <p:cNvPr id="5" name="Footer Placeholder 4">
            <a:extLst>
              <a:ext uri="{FF2B5EF4-FFF2-40B4-BE49-F238E27FC236}">
                <a16:creationId xmlns:a16="http://schemas.microsoft.com/office/drawing/2014/main" id="{D6870DC7-DED0-0B81-0198-98073CC16534}"/>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4B00A95A-A770-2AB2-D7EE-DDD75C263872}"/>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6</a:t>
            </a:fld>
            <a:endParaRPr lang="en-US"/>
          </a:p>
        </p:txBody>
      </p:sp>
    </p:spTree>
    <p:extLst>
      <p:ext uri="{BB962C8B-B14F-4D97-AF65-F5344CB8AC3E}">
        <p14:creationId xmlns:p14="http://schemas.microsoft.com/office/powerpoint/2010/main" val="3039271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068E3E-7860-F51C-6B48-CDA1C00DB8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C73EE9-D22C-0FC0-8C44-7AAA8170B932}"/>
              </a:ext>
            </a:extLst>
          </p:cNvPr>
          <p:cNvSpPr>
            <a:spLocks noGrp="1"/>
          </p:cNvSpPr>
          <p:nvPr>
            <p:ph type="title"/>
          </p:nvPr>
        </p:nvSpPr>
        <p:spPr>
          <a:xfrm>
            <a:off x="955056" y="639619"/>
            <a:ext cx="9779183" cy="550492"/>
          </a:xfrm>
        </p:spPr>
        <p:txBody>
          <a:bodyPr/>
          <a:lstStyle/>
          <a:p>
            <a:r>
              <a:rPr lang="en-US" sz="2800"/>
              <a:t>2. Presentation of the impact of the trade liberalization for EU producers and manufacturers</a:t>
            </a:r>
          </a:p>
        </p:txBody>
      </p:sp>
      <p:sp>
        <p:nvSpPr>
          <p:cNvPr id="3" name="Content Placeholder 2">
            <a:extLst>
              <a:ext uri="{FF2B5EF4-FFF2-40B4-BE49-F238E27FC236}">
                <a16:creationId xmlns:a16="http://schemas.microsoft.com/office/drawing/2014/main" id="{D7919CAF-F29E-F872-AD5A-A69D52BB1E70}"/>
              </a:ext>
            </a:extLst>
          </p:cNvPr>
          <p:cNvSpPr>
            <a:spLocks noGrp="1"/>
          </p:cNvSpPr>
          <p:nvPr>
            <p:ph idx="1"/>
          </p:nvPr>
        </p:nvSpPr>
        <p:spPr>
          <a:xfrm>
            <a:off x="1167493" y="2017467"/>
            <a:ext cx="9779182" cy="3366815"/>
          </a:xfrm>
        </p:spPr>
        <p:txBody>
          <a:bodyPr vert="horz" lIns="91440" tIns="45720" rIns="91440" bIns="45720" rtlCol="0" anchor="t">
            <a:normAutofit fontScale="92500"/>
          </a:bodyPr>
          <a:lstStyle/>
          <a:p>
            <a:r>
              <a:rPr lang="en-US" b="1" u="sng"/>
              <a:t>Cereals and oilseeds:</a:t>
            </a:r>
          </a:p>
          <a:p>
            <a:pPr marL="63500">
              <a:spcBef>
                <a:spcPts val="960"/>
              </a:spcBef>
            </a:pPr>
            <a:r>
              <a:rPr lang="en-US" sz="1600" b="1" u="sng" kern="0">
                <a:solidFill>
                  <a:srgbClr val="404040"/>
                </a:solidFill>
                <a:effectLst/>
                <a:uFill>
                  <a:solidFill>
                    <a:srgbClr val="404040"/>
                  </a:solidFill>
                </a:uFill>
                <a:ea typeface="Tahoma"/>
              </a:rPr>
              <a:t>Belgium:</a:t>
            </a:r>
            <a:endParaRPr lang="en-BE" sz="1600" b="1" kern="0">
              <a:effectLst/>
              <a:ea typeface="Tahoma"/>
            </a:endParaRPr>
          </a:p>
          <a:p>
            <a:pPr marL="742950" marR="723265" lvl="1" indent="-285750" algn="just">
              <a:spcBef>
                <a:spcPts val="650"/>
              </a:spcBef>
              <a:spcAft>
                <a:spcPts val="0"/>
              </a:spcAft>
              <a:buFont typeface="Wingdings" panose="05000000000000000000" pitchFamily="2" charset="2"/>
              <a:buChar char="§"/>
              <a:tabLst>
                <a:tab pos="521335" algn="l"/>
              </a:tabLst>
            </a:pPr>
            <a:r>
              <a:rPr lang="en-US" sz="1600" b="1">
                <a:solidFill>
                  <a:srgbClr val="404040"/>
                </a:solidFill>
                <a:effectLst/>
                <a:ea typeface="Verdana"/>
                <a:cs typeface="Verdana" panose="020B0604030504040204" pitchFamily="34" charset="0"/>
              </a:rPr>
              <a:t>Flows and prices: </a:t>
            </a:r>
            <a:r>
              <a:rPr lang="en-US" sz="1600">
                <a:solidFill>
                  <a:srgbClr val="404040"/>
                </a:solidFill>
                <a:effectLst/>
                <a:ea typeface="Verdana"/>
                <a:cs typeface="Verdana" panose="020B0604030504040204" pitchFamily="34" charset="0"/>
              </a:rPr>
              <a:t>food processors in the country do not buy anymore cereals from</a:t>
            </a:r>
            <a:r>
              <a:rPr lang="en-US" sz="1600" spc="-34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Belgian farmers as they buy cheaper grains either directly from Ukraine or from</a:t>
            </a:r>
            <a:r>
              <a:rPr lang="en-US" sz="1600" spc="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Romania</a:t>
            </a:r>
            <a:r>
              <a:rPr lang="en-US" sz="1600" spc="-4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and</a:t>
            </a:r>
            <a:r>
              <a:rPr lang="en-US" sz="1600" spc="-4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Bulgaria.</a:t>
            </a:r>
            <a:r>
              <a:rPr lang="en-US" sz="1600" spc="-5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For</a:t>
            </a:r>
            <a:r>
              <a:rPr lang="en-US" sz="1600" spc="-4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oilseeds</a:t>
            </a:r>
            <a:r>
              <a:rPr lang="en-US" sz="1600" spc="-5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and</a:t>
            </a:r>
            <a:r>
              <a:rPr lang="en-US" sz="1600" spc="-5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especially</a:t>
            </a:r>
            <a:r>
              <a:rPr lang="en-US" sz="1600" spc="-3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rapeseed,</a:t>
            </a:r>
            <a:r>
              <a:rPr lang="en-US" sz="1600" spc="-4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farmers</a:t>
            </a:r>
            <a:r>
              <a:rPr lang="en-US" sz="1600" spc="-4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simply</a:t>
            </a:r>
            <a:r>
              <a:rPr lang="en-US" sz="1600" spc="-4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do</a:t>
            </a:r>
            <a:r>
              <a:rPr lang="en-US" sz="1600" spc="-4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not</a:t>
            </a:r>
            <a:r>
              <a:rPr lang="en-US" sz="1600" spc="-34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manage</a:t>
            </a:r>
            <a:r>
              <a:rPr lang="en-US" sz="1600" spc="-9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to</a:t>
            </a:r>
            <a:r>
              <a:rPr lang="en-US" sz="1600" spc="-8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sell</a:t>
            </a:r>
            <a:r>
              <a:rPr lang="en-US" sz="1600" spc="-9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and</a:t>
            </a:r>
            <a:r>
              <a:rPr lang="en-US" sz="1600" spc="-9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now</a:t>
            </a:r>
            <a:r>
              <a:rPr lang="en-US" sz="1600" spc="-9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have</a:t>
            </a:r>
            <a:r>
              <a:rPr lang="en-US" sz="1600" spc="-9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storage</a:t>
            </a:r>
            <a:r>
              <a:rPr lang="en-US" sz="1600" spc="-9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issues.</a:t>
            </a:r>
            <a:endParaRPr lang="en-BE" sz="1600">
              <a:effectLst/>
              <a:ea typeface="Verdana"/>
              <a:cs typeface="Verdana" panose="020B0604030504040204" pitchFamily="34" charset="0"/>
            </a:endParaRPr>
          </a:p>
          <a:p>
            <a:pPr marL="1143000" lvl="2" indent="-228600">
              <a:spcBef>
                <a:spcPts val="600"/>
              </a:spcBef>
              <a:spcAft>
                <a:spcPts val="0"/>
              </a:spcAft>
              <a:buClr>
                <a:srgbClr val="404040"/>
              </a:buClr>
              <a:buSzPts val="1000"/>
              <a:buFont typeface="Courier New" panose="02070309020205020404" pitchFamily="49" charset="0"/>
              <a:buChar char="o"/>
              <a:tabLst>
                <a:tab pos="978535" algn="l"/>
              </a:tabLst>
            </a:pPr>
            <a:r>
              <a:rPr lang="en-US" sz="1600">
                <a:solidFill>
                  <a:srgbClr val="202020"/>
                </a:solidFill>
                <a:effectLst/>
                <a:ea typeface="Courier New" panose="02070309020205020404" pitchFamily="49" charset="0"/>
                <a:cs typeface="Verdana" panose="020B0604030504040204" pitchFamily="34" charset="0"/>
              </a:rPr>
              <a:t>Milling</a:t>
            </a:r>
            <a:r>
              <a:rPr lang="en-US" sz="1600" spc="-7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wheat</a:t>
            </a:r>
            <a:r>
              <a:rPr lang="en-US" sz="1600" spc="-5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190</a:t>
            </a:r>
            <a:r>
              <a:rPr lang="en-US" sz="1600" spc="-65">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6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compared</a:t>
            </a:r>
            <a:r>
              <a:rPr lang="en-US" sz="1600" spc="-7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to</a:t>
            </a:r>
            <a:r>
              <a:rPr lang="en-US" sz="1600" spc="-6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230</a:t>
            </a:r>
            <a:r>
              <a:rPr lang="en-US" sz="1600" spc="-65">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7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currently</a:t>
            </a:r>
            <a:r>
              <a:rPr lang="en-US" sz="1600" spc="-6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on</a:t>
            </a:r>
            <a:r>
              <a:rPr lang="en-US" sz="1600" spc="-7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world</a:t>
            </a:r>
            <a:r>
              <a:rPr lang="en-US" sz="1600" spc="-6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market</a:t>
            </a:r>
            <a:endParaRPr lang="en-BE" sz="1600">
              <a:effectLst/>
              <a:ea typeface="Courier New" panose="02070309020205020404" pitchFamily="49" charset="0"/>
              <a:cs typeface="Verdana" panose="020B0604030504040204" pitchFamily="34" charset="0"/>
            </a:endParaRPr>
          </a:p>
          <a:p>
            <a:pPr marL="1143000" lvl="2" indent="-228600">
              <a:spcBef>
                <a:spcPts val="520"/>
              </a:spcBef>
              <a:spcAft>
                <a:spcPts val="0"/>
              </a:spcAft>
              <a:buClr>
                <a:srgbClr val="404040"/>
              </a:buClr>
              <a:buSzPts val="1000"/>
              <a:buFont typeface="Courier New" panose="02070309020205020404" pitchFamily="49" charset="0"/>
              <a:buChar char="o"/>
              <a:tabLst>
                <a:tab pos="978535" algn="l"/>
              </a:tabLst>
            </a:pPr>
            <a:r>
              <a:rPr lang="en-US" sz="1600">
                <a:solidFill>
                  <a:srgbClr val="202020"/>
                </a:solidFill>
                <a:effectLst/>
                <a:ea typeface="Courier New" panose="02070309020205020404" pitchFamily="49" charset="0"/>
                <a:cs typeface="Verdana" panose="020B0604030504040204" pitchFamily="34" charset="0"/>
              </a:rPr>
              <a:t>Barley</a:t>
            </a:r>
            <a:r>
              <a:rPr lang="en-US" sz="1600" spc="3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190</a:t>
            </a:r>
            <a:r>
              <a:rPr lang="en-US" sz="1600" spc="25">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4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compared</a:t>
            </a:r>
            <a:r>
              <a:rPr lang="en-US" sz="1600" spc="3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to</a:t>
            </a:r>
            <a:r>
              <a:rPr lang="en-US" sz="1600" spc="3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215</a:t>
            </a:r>
            <a:r>
              <a:rPr lang="en-US" sz="1600" spc="35">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3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currently</a:t>
            </a:r>
            <a:r>
              <a:rPr lang="en-US" sz="1600" spc="3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on</a:t>
            </a:r>
            <a:r>
              <a:rPr lang="en-US" sz="1600" spc="3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world</a:t>
            </a:r>
            <a:r>
              <a:rPr lang="en-US" sz="1600" spc="3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market</a:t>
            </a:r>
            <a:endParaRPr lang="en-BE" sz="1600">
              <a:effectLst/>
              <a:ea typeface="Courier New" panose="02070309020205020404" pitchFamily="49" charset="0"/>
              <a:cs typeface="Verdana" panose="020B0604030504040204" pitchFamily="34" charset="0"/>
            </a:endParaRPr>
          </a:p>
          <a:p>
            <a:pPr marL="1143000" lvl="2" indent="-228600">
              <a:spcBef>
                <a:spcPts val="510"/>
              </a:spcBef>
              <a:spcAft>
                <a:spcPts val="0"/>
              </a:spcAft>
              <a:buClr>
                <a:srgbClr val="404040"/>
              </a:buClr>
              <a:buSzPts val="1000"/>
              <a:buFont typeface="Courier New" panose="02070309020205020404" pitchFamily="49" charset="0"/>
              <a:buChar char="o"/>
              <a:tabLst>
                <a:tab pos="978535" algn="l"/>
              </a:tabLst>
            </a:pPr>
            <a:r>
              <a:rPr lang="en-US" sz="1600">
                <a:solidFill>
                  <a:srgbClr val="202020"/>
                </a:solidFill>
                <a:effectLst/>
                <a:ea typeface="Courier New" panose="02070309020205020404" pitchFamily="49" charset="0"/>
                <a:cs typeface="Verdana" panose="020B0604030504040204" pitchFamily="34" charset="0"/>
              </a:rPr>
              <a:t>Rapeseed</a:t>
            </a:r>
            <a:r>
              <a:rPr lang="en-US" sz="1600" spc="-6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401</a:t>
            </a:r>
            <a:r>
              <a:rPr lang="en-US" sz="1600" spc="-65">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6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compared</a:t>
            </a:r>
            <a:r>
              <a:rPr lang="en-US" sz="1600" spc="-7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to</a:t>
            </a:r>
            <a:r>
              <a:rPr lang="en-US" sz="1600" spc="-6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420</a:t>
            </a:r>
            <a:r>
              <a:rPr lang="en-US" sz="1600" spc="-70">
                <a:solidFill>
                  <a:srgbClr val="202020"/>
                </a:solidFill>
                <a:effectLst/>
                <a:ea typeface="Courier New" panose="02070309020205020404" pitchFamily="49" charset="0"/>
                <a:cs typeface="Verdana" panose="020B0604030504040204" pitchFamily="34" charset="0"/>
              </a:rPr>
              <a:t> </a:t>
            </a:r>
            <a:r>
              <a:rPr lang="en-US" sz="1600" err="1">
                <a:solidFill>
                  <a:srgbClr val="202020"/>
                </a:solidFill>
                <a:effectLst/>
                <a:ea typeface="Courier New" panose="02070309020205020404" pitchFamily="49" charset="0"/>
                <a:cs typeface="Verdana" panose="020B0604030504040204" pitchFamily="34" charset="0"/>
              </a:rPr>
              <a:t>Eur</a:t>
            </a:r>
            <a:r>
              <a:rPr lang="en-US" sz="1600">
                <a:solidFill>
                  <a:srgbClr val="202020"/>
                </a:solidFill>
                <a:effectLst/>
                <a:ea typeface="Courier New" panose="02070309020205020404" pitchFamily="49" charset="0"/>
                <a:cs typeface="Verdana" panose="020B0604030504040204" pitchFamily="34" charset="0"/>
              </a:rPr>
              <a:t>/t</a:t>
            </a:r>
            <a:r>
              <a:rPr lang="en-US" sz="1600" spc="-7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currently</a:t>
            </a:r>
            <a:r>
              <a:rPr lang="en-US" sz="1600" spc="-6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on</a:t>
            </a:r>
            <a:r>
              <a:rPr lang="en-US" sz="1600" spc="-70">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world</a:t>
            </a:r>
            <a:r>
              <a:rPr lang="en-US" sz="1600" spc="-65">
                <a:solidFill>
                  <a:srgbClr val="202020"/>
                </a:solidFill>
                <a:effectLst/>
                <a:ea typeface="Courier New" panose="02070309020205020404" pitchFamily="49" charset="0"/>
                <a:cs typeface="Verdana" panose="020B0604030504040204" pitchFamily="34" charset="0"/>
              </a:rPr>
              <a:t> </a:t>
            </a:r>
            <a:r>
              <a:rPr lang="en-US" sz="1600">
                <a:solidFill>
                  <a:srgbClr val="202020"/>
                </a:solidFill>
                <a:effectLst/>
                <a:ea typeface="Courier New" panose="02070309020205020404" pitchFamily="49" charset="0"/>
                <a:cs typeface="Verdana" panose="020B0604030504040204" pitchFamily="34" charset="0"/>
              </a:rPr>
              <a:t>market</a:t>
            </a:r>
            <a:endParaRPr lang="en-BE" sz="1600">
              <a:effectLst/>
              <a:ea typeface="Courier New" panose="02070309020205020404" pitchFamily="49" charset="0"/>
              <a:cs typeface="Verdana" panose="020B0604030504040204" pitchFamily="34" charset="0"/>
            </a:endParaRPr>
          </a:p>
          <a:p>
            <a:pPr marL="1143000" lvl="2" indent="-228600">
              <a:spcBef>
                <a:spcPts val="509"/>
              </a:spcBef>
              <a:buClr>
                <a:srgbClr val="404040"/>
              </a:buClr>
              <a:buSzPts val="1000"/>
              <a:buFont typeface="Courier New" panose="02070309020205020404" pitchFamily="49" charset="0"/>
              <a:buChar char="o"/>
              <a:tabLst>
                <a:tab pos="521335" algn="l"/>
              </a:tabLst>
            </a:pPr>
            <a:endParaRPr lang="en-US" sz="1600">
              <a:solidFill>
                <a:srgbClr val="202020"/>
              </a:solidFill>
              <a:ea typeface="Verdana"/>
              <a:cs typeface="Verdana" panose="020B0604030504040204" pitchFamily="34" charset="0"/>
            </a:endParaRPr>
          </a:p>
          <a:p>
            <a:pPr marL="742950" marR="723900" lvl="1" indent="-285750" algn="just">
              <a:spcBef>
                <a:spcPts val="550"/>
              </a:spcBef>
              <a:buFont typeface="Wingdings" panose="05000000000000000000" pitchFamily="2" charset="2"/>
              <a:buChar char="§"/>
              <a:tabLst>
                <a:tab pos="521335" algn="l"/>
              </a:tabLst>
            </a:pPr>
            <a:r>
              <a:rPr lang="en-US" sz="1600" b="1">
                <a:solidFill>
                  <a:srgbClr val="404040"/>
                </a:solidFill>
                <a:effectLst/>
                <a:ea typeface="Verdana"/>
                <a:cs typeface="Verdana" panose="020B0604030504040204" pitchFamily="34" charset="0"/>
              </a:rPr>
              <a:t>Imports</a:t>
            </a:r>
            <a:r>
              <a:rPr lang="en-US" sz="1600" b="1" spc="40">
                <a:solidFill>
                  <a:srgbClr val="404040"/>
                </a:solidFill>
                <a:effectLst/>
                <a:ea typeface="Verdana"/>
                <a:cs typeface="Verdana" panose="020B0604030504040204" pitchFamily="34" charset="0"/>
              </a:rPr>
              <a:t> </a:t>
            </a:r>
            <a:r>
              <a:rPr lang="en-US" sz="1600" b="1">
                <a:solidFill>
                  <a:srgbClr val="404040"/>
                </a:solidFill>
                <a:effectLst/>
                <a:ea typeface="Verdana"/>
                <a:cs typeface="Verdana" panose="020B0604030504040204" pitchFamily="34" charset="0"/>
              </a:rPr>
              <a:t>from</a:t>
            </a:r>
            <a:r>
              <a:rPr lang="en-US" sz="1600" b="1" spc="35">
                <a:solidFill>
                  <a:srgbClr val="404040"/>
                </a:solidFill>
                <a:effectLst/>
                <a:ea typeface="Verdana"/>
                <a:cs typeface="Verdana" panose="020B0604030504040204" pitchFamily="34" charset="0"/>
              </a:rPr>
              <a:t> </a:t>
            </a:r>
            <a:r>
              <a:rPr lang="en-US" sz="1600" b="1">
                <a:solidFill>
                  <a:srgbClr val="404040"/>
                </a:solidFill>
                <a:effectLst/>
                <a:ea typeface="Verdana"/>
                <a:cs typeface="Verdana" panose="020B0604030504040204" pitchFamily="34" charset="0"/>
              </a:rPr>
              <a:t>Ukraine:</a:t>
            </a:r>
            <a:r>
              <a:rPr lang="en-US" sz="1600" b="1" spc="1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The</a:t>
            </a:r>
            <a:r>
              <a:rPr lang="en-US" sz="1600" spc="-4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real</a:t>
            </a:r>
            <a:r>
              <a:rPr lang="en-US" sz="1600" spc="-4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data</a:t>
            </a:r>
            <a:r>
              <a:rPr lang="en-US" sz="1600" spc="-4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is</a:t>
            </a:r>
            <a:r>
              <a:rPr lang="en-US" sz="1600" spc="-4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not</a:t>
            </a:r>
            <a:r>
              <a:rPr lang="en-US" sz="1600" spc="-4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available</a:t>
            </a:r>
            <a:r>
              <a:rPr lang="en-US" sz="1600" spc="-5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and</a:t>
            </a:r>
            <a:r>
              <a:rPr lang="en-US" sz="1600" spc="-4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what</a:t>
            </a:r>
            <a:r>
              <a:rPr lang="en-US" sz="1600" spc="-4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is</a:t>
            </a:r>
            <a:r>
              <a:rPr lang="en-US" sz="1600" spc="-3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made</a:t>
            </a:r>
            <a:r>
              <a:rPr lang="en-US" sz="1600" spc="-4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available</a:t>
            </a:r>
            <a:r>
              <a:rPr lang="en-US" sz="1600" spc="-4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by</a:t>
            </a:r>
            <a:r>
              <a:rPr lang="en-US" sz="1600" spc="-34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the Commission does not seem to reflect the reality experienced on the ground.</a:t>
            </a:r>
            <a:r>
              <a:rPr lang="en-US" sz="1600" spc="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Also issue of cereals coming in Belgium and presented as Polish or Romanian, but</a:t>
            </a:r>
            <a:r>
              <a:rPr lang="en-US" sz="1600" spc="-340">
                <a:solidFill>
                  <a:srgbClr val="404040"/>
                </a:solidFill>
                <a:ea typeface="Verdana"/>
                <a:cs typeface="Verdana" panose="020B0604030504040204" pitchFamily="34" charset="0"/>
              </a:rPr>
              <a:t>  </a:t>
            </a:r>
            <a:r>
              <a:rPr lang="en-US" sz="1600">
                <a:solidFill>
                  <a:srgbClr val="404040"/>
                </a:solidFill>
                <a:effectLst/>
                <a:ea typeface="Verdana"/>
                <a:cs typeface="Verdana" panose="020B0604030504040204" pitchFamily="34" charset="0"/>
              </a:rPr>
              <a:t>in</a:t>
            </a:r>
            <a:r>
              <a:rPr lang="en-US" sz="1600" spc="-9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reality</a:t>
            </a:r>
            <a:r>
              <a:rPr lang="en-US" sz="1600" spc="-9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coming</a:t>
            </a:r>
            <a:r>
              <a:rPr lang="en-US" sz="1600" spc="-90">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from</a:t>
            </a:r>
            <a:r>
              <a:rPr lang="en-US" sz="1600" spc="-95">
                <a:solidFill>
                  <a:srgbClr val="404040"/>
                </a:solidFill>
                <a:effectLst/>
                <a:ea typeface="Verdana"/>
                <a:cs typeface="Verdana" panose="020B0604030504040204" pitchFamily="34" charset="0"/>
              </a:rPr>
              <a:t> </a:t>
            </a:r>
            <a:r>
              <a:rPr lang="en-US" sz="1600">
                <a:solidFill>
                  <a:srgbClr val="404040"/>
                </a:solidFill>
                <a:effectLst/>
                <a:ea typeface="Verdana"/>
                <a:cs typeface="Verdana" panose="020B0604030504040204" pitchFamily="34" charset="0"/>
              </a:rPr>
              <a:t>Ukraine.</a:t>
            </a:r>
            <a:endParaRPr lang="en-BE" sz="1600">
              <a:effectLst/>
              <a:ea typeface="Verdana"/>
              <a:cs typeface="Verdana" panose="020B0604030504040204" pitchFamily="34" charset="0"/>
            </a:endParaRPr>
          </a:p>
          <a:p>
            <a:endParaRPr lang="en-US" b="1" u="sng"/>
          </a:p>
          <a:p>
            <a:endParaRPr lang="en-US"/>
          </a:p>
        </p:txBody>
      </p:sp>
      <p:sp>
        <p:nvSpPr>
          <p:cNvPr id="5" name="Footer Placeholder 4">
            <a:extLst>
              <a:ext uri="{FF2B5EF4-FFF2-40B4-BE49-F238E27FC236}">
                <a16:creationId xmlns:a16="http://schemas.microsoft.com/office/drawing/2014/main" id="{B8890832-63CD-7368-6A5E-4C22483CDCF2}"/>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ACD983FC-9D6E-4ABA-BA28-9EF9121B1DC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7</a:t>
            </a:fld>
            <a:endParaRPr lang="en-US"/>
          </a:p>
        </p:txBody>
      </p:sp>
    </p:spTree>
    <p:extLst>
      <p:ext uri="{BB962C8B-B14F-4D97-AF65-F5344CB8AC3E}">
        <p14:creationId xmlns:p14="http://schemas.microsoft.com/office/powerpoint/2010/main" val="1277012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CC2B84F-053B-C2A3-DC70-EC15B12032B4}"/>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B14562-ABA7-2A7F-E34A-BCDBD5DF0E38}"/>
              </a:ext>
            </a:extLst>
          </p:cNvPr>
          <p:cNvSpPr>
            <a:spLocks noGrp="1"/>
          </p:cNvSpPr>
          <p:nvPr>
            <p:ph type="title"/>
          </p:nvPr>
        </p:nvSpPr>
        <p:spPr>
          <a:xfrm>
            <a:off x="572493" y="238539"/>
            <a:ext cx="11018520" cy="1434415"/>
          </a:xfrm>
        </p:spPr>
        <p:txBody>
          <a:bodyPr anchor="b">
            <a:normAutofit/>
          </a:bodyPr>
          <a:lstStyle/>
          <a:p>
            <a:r>
              <a:rPr lang="en-US" sz="3800"/>
              <a:t>2. Presentation of the impact of the trade liberalization for EU producers and manufacturers</a:t>
            </a:r>
          </a:p>
        </p:txBody>
      </p:sp>
      <p:sp>
        <p:nvSpPr>
          <p:cNvPr id="1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143B51-B6E2-CA0E-8FB1-5CAFAB550266}"/>
              </a:ext>
            </a:extLst>
          </p:cNvPr>
          <p:cNvSpPr>
            <a:spLocks noGrp="1"/>
          </p:cNvSpPr>
          <p:nvPr>
            <p:ph idx="1"/>
          </p:nvPr>
        </p:nvSpPr>
        <p:spPr>
          <a:xfrm>
            <a:off x="572493" y="2071316"/>
            <a:ext cx="6713552" cy="4119172"/>
          </a:xfrm>
        </p:spPr>
        <p:txBody>
          <a:bodyPr vert="horz" lIns="91440" tIns="45720" rIns="91440" bIns="45720" rtlCol="0" anchor="t">
            <a:normAutofit/>
          </a:bodyPr>
          <a:lstStyle/>
          <a:p>
            <a:r>
              <a:rPr lang="en-US" sz="1400" b="1" u="sng" dirty="0"/>
              <a:t>Poultry:</a:t>
            </a:r>
          </a:p>
          <a:p>
            <a:pPr marL="285750" indent="-285750">
              <a:buFont typeface="Arial"/>
              <a:buChar char="•"/>
            </a:pPr>
            <a:r>
              <a:rPr lang="en-US" sz="1400">
                <a:ea typeface="+mn-lt"/>
                <a:cs typeface="+mn-lt"/>
              </a:rPr>
              <a:t>In 2023 EU </a:t>
            </a:r>
            <a:r>
              <a:rPr lang="en-US" sz="1400" b="1">
                <a:ea typeface="+mn-lt"/>
                <a:cs typeface="+mn-lt"/>
              </a:rPr>
              <a:t>poultry meat imports</a:t>
            </a:r>
            <a:r>
              <a:rPr lang="en-US" sz="1400">
                <a:ea typeface="+mn-lt"/>
                <a:cs typeface="+mn-lt"/>
              </a:rPr>
              <a:t> reached </a:t>
            </a:r>
            <a:r>
              <a:rPr lang="en-US" sz="1400" b="1">
                <a:ea typeface="+mn-lt"/>
                <a:cs typeface="+mn-lt"/>
              </a:rPr>
              <a:t>230 000 t</a:t>
            </a:r>
            <a:r>
              <a:rPr lang="en-US" sz="1400">
                <a:ea typeface="+mn-lt"/>
                <a:cs typeface="+mn-lt"/>
              </a:rPr>
              <a:t> (</a:t>
            </a:r>
            <a:r>
              <a:rPr lang="en-US" sz="1400" dirty="0" err="1">
                <a:ea typeface="+mn-lt"/>
                <a:cs typeface="+mn-lt"/>
              </a:rPr>
              <a:t>cwe</a:t>
            </a:r>
            <a:r>
              <a:rPr lang="en-US" sz="1400" dirty="0">
                <a:ea typeface="+mn-lt"/>
                <a:cs typeface="+mn-lt"/>
              </a:rPr>
              <a:t>) </a:t>
            </a:r>
            <a:endParaRPr lang="en-US" sz="1400" dirty="0"/>
          </a:p>
          <a:p>
            <a:pPr marL="285750" indent="-285750">
              <a:buFont typeface="Arial"/>
              <a:buChar char="•"/>
            </a:pPr>
            <a:r>
              <a:rPr lang="en-US" sz="1400" dirty="0">
                <a:ea typeface="+mn-lt"/>
                <a:cs typeface="+mn-lt"/>
              </a:rPr>
              <a:t>The existing TRQ before trade liberalization </a:t>
            </a:r>
            <a:r>
              <a:rPr lang="en-US" sz="1400" b="1" dirty="0">
                <a:ea typeface="+mn-lt"/>
                <a:cs typeface="+mn-lt"/>
              </a:rPr>
              <a:t>is 90 000 T net weight</a:t>
            </a:r>
            <a:r>
              <a:rPr lang="en-US" sz="1400" dirty="0">
                <a:ea typeface="+mn-lt"/>
                <a:cs typeface="+mn-lt"/>
              </a:rPr>
              <a:t>.</a:t>
            </a:r>
            <a:endParaRPr lang="en-US" sz="1400" dirty="0"/>
          </a:p>
          <a:p>
            <a:pPr marL="285750" indent="-285750">
              <a:buFont typeface="Arial"/>
              <a:buChar char="•"/>
            </a:pPr>
            <a:r>
              <a:rPr lang="en-US" sz="1400" dirty="0">
                <a:ea typeface="+mn-lt"/>
                <a:cs typeface="+mn-lt"/>
              </a:rPr>
              <a:t>Products imported are almost </a:t>
            </a:r>
            <a:r>
              <a:rPr lang="en-US" sz="1400" b="1" dirty="0">
                <a:ea typeface="+mn-lt"/>
                <a:cs typeface="+mn-lt"/>
              </a:rPr>
              <a:t>exclusively breast meat</a:t>
            </a:r>
            <a:r>
              <a:rPr lang="en-US" sz="1400" dirty="0">
                <a:ea typeface="+mn-lt"/>
                <a:cs typeface="+mn-lt"/>
              </a:rPr>
              <a:t>, either fresh or frozen, which is the most valuable of the chicken: </a:t>
            </a:r>
            <a:r>
              <a:rPr lang="en-US" sz="1400" b="1" dirty="0">
                <a:ea typeface="+mn-lt"/>
                <a:cs typeface="+mn-lt"/>
              </a:rPr>
              <a:t>each time 2 breasts are imported, a chicken will not be produced in the EU.</a:t>
            </a:r>
            <a:endParaRPr lang="en-US" sz="1400" b="1" dirty="0"/>
          </a:p>
          <a:p>
            <a:pPr marL="285750" indent="-285750">
              <a:buFont typeface="Arial"/>
              <a:buChar char="•"/>
            </a:pPr>
            <a:r>
              <a:rPr lang="en-US" sz="1400" dirty="0">
                <a:ea typeface="+mn-lt"/>
                <a:cs typeface="+mn-lt"/>
              </a:rPr>
              <a:t>Those imports have a </a:t>
            </a:r>
            <a:r>
              <a:rPr lang="en-US" sz="1400" b="1" dirty="0">
                <a:ea typeface="+mn-lt"/>
                <a:cs typeface="+mn-lt"/>
              </a:rPr>
              <a:t>significant impact on EU prices of breast meat market</a:t>
            </a:r>
            <a:r>
              <a:rPr lang="en-US" sz="1400" dirty="0">
                <a:ea typeface="+mn-lt"/>
                <a:cs typeface="+mn-lt"/>
              </a:rPr>
              <a:t>, affecting neighboring countries and especially Poland, but then </a:t>
            </a:r>
            <a:r>
              <a:rPr lang="en-US" sz="1400" b="1" dirty="0">
                <a:ea typeface="+mn-lt"/>
                <a:cs typeface="+mn-lt"/>
              </a:rPr>
              <a:t>by contagion, all EU countries</a:t>
            </a:r>
            <a:endParaRPr lang="en-US" sz="1400" b="1" dirty="0"/>
          </a:p>
          <a:p>
            <a:pPr marL="285750" indent="-285750">
              <a:buFont typeface="Arial"/>
              <a:buChar char="•"/>
            </a:pPr>
            <a:r>
              <a:rPr lang="en-US" sz="1400" dirty="0">
                <a:ea typeface="+mn-lt"/>
                <a:cs typeface="+mn-lt"/>
              </a:rPr>
              <a:t>Imports are </a:t>
            </a:r>
            <a:r>
              <a:rPr lang="en-US" sz="1400" b="1" dirty="0">
                <a:ea typeface="+mn-lt"/>
                <a:cs typeface="+mn-lt"/>
              </a:rPr>
              <a:t>most predominantly coming from 1 single company</a:t>
            </a:r>
            <a:r>
              <a:rPr lang="en-US" sz="1400" dirty="0">
                <a:ea typeface="+mn-lt"/>
                <a:cs typeface="+mn-lt"/>
              </a:rPr>
              <a:t>, with total different farming model: 400 000 ha of land, produce in gigantic units (2 million chickens per farm), registered in Cyprus</a:t>
            </a:r>
            <a:endParaRPr lang="en-US" sz="1400" dirty="0"/>
          </a:p>
          <a:p>
            <a:pPr marL="285750" indent="-285750">
              <a:buFont typeface="Arial"/>
              <a:buChar char="•"/>
            </a:pPr>
            <a:r>
              <a:rPr lang="en-US" sz="1400" b="1" dirty="0">
                <a:ea typeface="+mn-lt"/>
                <a:cs typeface="+mn-lt"/>
              </a:rPr>
              <a:t>EU rules</a:t>
            </a:r>
            <a:r>
              <a:rPr lang="en-US" sz="1400" dirty="0">
                <a:ea typeface="+mn-lt"/>
                <a:cs typeface="+mn-lt"/>
              </a:rPr>
              <a:t> applying on animal welfare (e.g. broiler welfare Directive), environmental aspects (e.g. IED) and antibiotics </a:t>
            </a:r>
            <a:r>
              <a:rPr lang="en-US" sz="1400" b="1" dirty="0">
                <a:ea typeface="+mn-lt"/>
                <a:cs typeface="+mn-lt"/>
              </a:rPr>
              <a:t>are not applied in Ukraine</a:t>
            </a:r>
            <a:endParaRPr lang="en-US" sz="1400" b="1" dirty="0"/>
          </a:p>
          <a:p>
            <a:pPr marL="285750" indent="-285750">
              <a:buFont typeface="Arial"/>
              <a:buChar char="•"/>
            </a:pPr>
            <a:r>
              <a:rPr lang="en-US" sz="1400" b="1" dirty="0">
                <a:ea typeface="+mn-lt"/>
                <a:cs typeface="+mn-lt"/>
              </a:rPr>
              <a:t>Suspicion of circumvention of the controls at the border</a:t>
            </a:r>
            <a:r>
              <a:rPr lang="en-US" sz="1400" dirty="0">
                <a:ea typeface="+mn-lt"/>
                <a:cs typeface="+mn-lt"/>
              </a:rPr>
              <a:t> making the quantities declared by the COM under evaluated</a:t>
            </a:r>
            <a:endParaRPr lang="en-US" sz="1400" dirty="0"/>
          </a:p>
          <a:p>
            <a:endParaRPr lang="en-US" sz="1400" b="1" u="sng" dirty="0"/>
          </a:p>
          <a:p>
            <a:endParaRPr lang="en-US" sz="1400" dirty="0"/>
          </a:p>
        </p:txBody>
      </p:sp>
      <p:pic>
        <p:nvPicPr>
          <p:cNvPr id="4" name="Image 3" descr="Une image contenant herbe, plein air, ciel, bâtiment&#10;&#10;Description générée automatiquement">
            <a:extLst>
              <a:ext uri="{FF2B5EF4-FFF2-40B4-BE49-F238E27FC236}">
                <a16:creationId xmlns:a16="http://schemas.microsoft.com/office/drawing/2014/main" id="{4D587DF4-2B7F-06A4-C185-E43F46CA0060}"/>
              </a:ext>
            </a:extLst>
          </p:cNvPr>
          <p:cNvPicPr>
            <a:picLocks noChangeAspect="1"/>
          </p:cNvPicPr>
          <p:nvPr/>
        </p:nvPicPr>
        <p:blipFill rotWithShape="1">
          <a:blip r:embed="rId2"/>
          <a:srcRect l="20151" t="-470" r="4558" b="-166"/>
          <a:stretch/>
        </p:blipFill>
        <p:spPr>
          <a:xfrm>
            <a:off x="7743177" y="2074758"/>
            <a:ext cx="3855528" cy="4122689"/>
          </a:xfrm>
          <a:prstGeom prst="rect">
            <a:avLst/>
          </a:prstGeom>
        </p:spPr>
      </p:pic>
      <p:sp>
        <p:nvSpPr>
          <p:cNvPr id="5" name="Footer Placeholder 4">
            <a:extLst>
              <a:ext uri="{FF2B5EF4-FFF2-40B4-BE49-F238E27FC236}">
                <a16:creationId xmlns:a16="http://schemas.microsoft.com/office/drawing/2014/main" id="{81B5846D-8599-1C12-08ED-A2B951D83E7A}"/>
              </a:ext>
            </a:extLst>
          </p:cNvPr>
          <p:cNvSpPr>
            <a:spLocks noGrp="1"/>
          </p:cNvSpPr>
          <p:nvPr>
            <p:ph type="ftr" sz="quarter" idx="3"/>
          </p:nvPr>
        </p:nvSpPr>
        <p:spPr>
          <a:xfrm>
            <a:off x="4038600" y="6356350"/>
            <a:ext cx="4114800" cy="365125"/>
          </a:xfrm>
        </p:spPr>
        <p:txBody>
          <a:bodyPr>
            <a:normAutofit/>
          </a:bodyPr>
          <a:lstStyle/>
          <a:p>
            <a:pPr>
              <a:spcAft>
                <a:spcPts val="600"/>
              </a:spcAft>
            </a:pPr>
            <a:r>
              <a:rPr lang="en-US"/>
              <a:t>PRESENTATION TITLE</a:t>
            </a:r>
          </a:p>
        </p:txBody>
      </p:sp>
      <p:sp>
        <p:nvSpPr>
          <p:cNvPr id="6" name="Slide Number Placeholder 5">
            <a:extLst>
              <a:ext uri="{FF2B5EF4-FFF2-40B4-BE49-F238E27FC236}">
                <a16:creationId xmlns:a16="http://schemas.microsoft.com/office/drawing/2014/main" id="{0572DD4E-9890-07EF-BBD2-D81672861F75}"/>
              </a:ext>
            </a:extLst>
          </p:cNvPr>
          <p:cNvSpPr>
            <a:spLocks noGrp="1"/>
          </p:cNvSpPr>
          <p:nvPr>
            <p:ph type="sldNum" sz="quarter" idx="4"/>
          </p:nvPr>
        </p:nvSpPr>
        <p:spPr>
          <a:xfrm>
            <a:off x="8610600" y="6356350"/>
            <a:ext cx="2743200" cy="365125"/>
          </a:xfrm>
        </p:spPr>
        <p:txBody>
          <a:bodyPr>
            <a:normAutofit/>
          </a:bodyPr>
          <a:lstStyle/>
          <a:p>
            <a:pPr>
              <a:spcAft>
                <a:spcPts val="600"/>
              </a:spcAft>
            </a:pPr>
            <a:fld id="{294A09A9-5501-47C1-A89A-A340965A2BE2}" type="slidenum">
              <a:rPr lang="en-US" smtClean="0"/>
              <a:pPr>
                <a:spcAft>
                  <a:spcPts val="600"/>
                </a:spcAft>
              </a:pPr>
              <a:t>8</a:t>
            </a:fld>
            <a:endParaRPr lang="en-US"/>
          </a:p>
        </p:txBody>
      </p:sp>
    </p:spTree>
    <p:extLst>
      <p:ext uri="{BB962C8B-B14F-4D97-AF65-F5344CB8AC3E}">
        <p14:creationId xmlns:p14="http://schemas.microsoft.com/office/powerpoint/2010/main" val="3308647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9483D-F4D8-0B8F-56D6-BC4A028EAC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96B53D-D724-D483-56F9-59CFAE5E048C}"/>
              </a:ext>
            </a:extLst>
          </p:cNvPr>
          <p:cNvSpPr>
            <a:spLocks noGrp="1"/>
          </p:cNvSpPr>
          <p:nvPr>
            <p:ph type="title"/>
          </p:nvPr>
        </p:nvSpPr>
        <p:spPr>
          <a:xfrm>
            <a:off x="955056" y="639619"/>
            <a:ext cx="9779183" cy="550492"/>
          </a:xfrm>
        </p:spPr>
        <p:txBody>
          <a:bodyPr/>
          <a:lstStyle/>
          <a:p>
            <a:r>
              <a:rPr lang="en-US" sz="2800"/>
              <a:t>2. Presentation of the impact of the trade liberalization for EU producers and manufacturers</a:t>
            </a:r>
          </a:p>
        </p:txBody>
      </p:sp>
      <p:sp>
        <p:nvSpPr>
          <p:cNvPr id="3" name="Content Placeholder 2">
            <a:extLst>
              <a:ext uri="{FF2B5EF4-FFF2-40B4-BE49-F238E27FC236}">
                <a16:creationId xmlns:a16="http://schemas.microsoft.com/office/drawing/2014/main" id="{C46F696C-F017-2067-2207-93ACC7F3258A}"/>
              </a:ext>
            </a:extLst>
          </p:cNvPr>
          <p:cNvSpPr>
            <a:spLocks noGrp="1"/>
          </p:cNvSpPr>
          <p:nvPr>
            <p:ph idx="1"/>
          </p:nvPr>
        </p:nvSpPr>
        <p:spPr>
          <a:xfrm>
            <a:off x="1167493" y="2017467"/>
            <a:ext cx="9779182" cy="3366815"/>
          </a:xfrm>
        </p:spPr>
        <p:txBody>
          <a:bodyPr vert="horz" lIns="91440" tIns="45720" rIns="91440" bIns="45720" rtlCol="0" anchor="t">
            <a:normAutofit/>
          </a:bodyPr>
          <a:lstStyle/>
          <a:p>
            <a:r>
              <a:rPr lang="en-US" b="1" u="sng"/>
              <a:t>Eggs:</a:t>
            </a:r>
          </a:p>
          <a:p>
            <a:endParaRPr lang="en-US" b="1" u="sng"/>
          </a:p>
          <a:p>
            <a:pPr marL="457200" indent="-457200">
              <a:buFont typeface="Arial" panose="020B0604020202020204" pitchFamily="34" charset="0"/>
              <a:buChar char="•"/>
            </a:pPr>
            <a:r>
              <a:rPr lang="en-US" sz="2000"/>
              <a:t>Find fresh eggs on EU super market shelves (neighboring countries, but also Spain, Austria, Belgium, Netherlands), but they do not fit EU AW standards ( 100% battery cage eggs)</a:t>
            </a:r>
          </a:p>
          <a:p>
            <a:pPr marL="457200" indent="-457200">
              <a:buFont typeface="Arial" panose="020B0604020202020204" pitchFamily="34" charset="0"/>
              <a:buChar char="•"/>
            </a:pPr>
            <a:r>
              <a:rPr lang="en-US" sz="2000"/>
              <a:t>Prices much below EU eggs, losing markets</a:t>
            </a:r>
          </a:p>
        </p:txBody>
      </p:sp>
      <p:sp>
        <p:nvSpPr>
          <p:cNvPr id="5" name="Footer Placeholder 4">
            <a:extLst>
              <a:ext uri="{FF2B5EF4-FFF2-40B4-BE49-F238E27FC236}">
                <a16:creationId xmlns:a16="http://schemas.microsoft.com/office/drawing/2014/main" id="{AEE3B80F-8AE2-260A-FA3E-4C7487E939CB}"/>
              </a:ext>
            </a:extLst>
          </p:cNvPr>
          <p:cNvSpPr>
            <a:spLocks noGrp="1"/>
          </p:cNvSpPr>
          <p:nvPr>
            <p:ph type="ftr" sz="quarter" idx="3"/>
          </p:nvPr>
        </p:nvSpPr>
        <p:spPr>
          <a:xfrm>
            <a:off x="4038600"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58957F84-BDBD-2B61-FFBF-78E05791C8BC}"/>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9</a:t>
            </a:fld>
            <a:endParaRPr lang="en-US"/>
          </a:p>
        </p:txBody>
      </p:sp>
    </p:spTree>
    <p:extLst>
      <p:ext uri="{BB962C8B-B14F-4D97-AF65-F5344CB8AC3E}">
        <p14:creationId xmlns:p14="http://schemas.microsoft.com/office/powerpoint/2010/main" val="3406212003"/>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presentation" id="{4A1BE7B5-16BB-4EDB-94C0-CDDC43FF64E7}" vid="{7F008C83-F8F9-4FE6-A625-57BD0F448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195ae72-3623-4e3d-81bf-2f2e18580d19" xsi:nil="true"/>
    <MediaServiceKeyPoints xmlns="9a7ab0ce-e5c3-487e-bfbf-4a5970b0e294" xsi:nil="true"/>
    <lcf76f155ced4ddcb4097134ff3c332f xmlns="9a7ab0ce-e5c3-487e-bfbf-4a5970b0e29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045FA02E9C4C8D4BAE4AB7F0DB0CD719" ma:contentTypeVersion="14" ma:contentTypeDescription="Ein neues Dokument erstellen." ma:contentTypeScope="" ma:versionID="13ed4cab2349f310bd93a01d1d621e97">
  <xsd:schema xmlns:xsd="http://www.w3.org/2001/XMLSchema" xmlns:xs="http://www.w3.org/2001/XMLSchema" xmlns:p="http://schemas.microsoft.com/office/2006/metadata/properties" xmlns:ns2="9a7ab0ce-e5c3-487e-bfbf-4a5970b0e294" xmlns:ns3="e195ae72-3623-4e3d-81bf-2f2e18580d19" targetNamespace="http://schemas.microsoft.com/office/2006/metadata/properties" ma:root="true" ma:fieldsID="edef677259cd0a4e2b820993d6ecae90" ns2:_="" ns3:_="">
    <xsd:import namespace="9a7ab0ce-e5c3-487e-bfbf-4a5970b0e294"/>
    <xsd:import namespace="e195ae72-3623-4e3d-81bf-2f2e18580d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7ab0ce-e5c3-487e-bfbf-4a5970b0e2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Bildmarkierungen" ma:readOnly="false" ma:fieldId="{5cf76f15-5ced-4ddc-b409-7134ff3c332f}" ma:taxonomyMulti="true" ma:sspId="5648bbb8-6aef-43a4-a799-5e9e4810bba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195ae72-3623-4e3d-81bf-2f2e18580d19"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a1bb53bf-16cd-4d4c-a7ee-f4377014bf5a}" ma:internalName="TaxCatchAll" ma:showField="CatchAllData" ma:web="e195ae72-3623-4e3d-81bf-2f2e18580d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076B5C-85B0-4D30-852D-5E5312EEA93B}">
  <ds:schemaRefs>
    <ds:schemaRef ds:uri="http://schemas.microsoft.com/sharepoint/v3/contenttype/forms"/>
  </ds:schemaRefs>
</ds:datastoreItem>
</file>

<file path=customXml/itemProps2.xml><?xml version="1.0" encoding="utf-8"?>
<ds:datastoreItem xmlns:ds="http://schemas.openxmlformats.org/officeDocument/2006/customXml" ds:itemID="{1342FAFE-88B4-49B4-9588-86CB0E564E50}">
  <ds:schemaRefs>
    <ds:schemaRef ds:uri="http://purl.org/dc/dcmitype/"/>
    <ds:schemaRef ds:uri="http://schemas.microsoft.com/office/2006/documentManagement/types"/>
    <ds:schemaRef ds:uri="71af3243-3dd4-4a8d-8c0d-dd76da1f02a5"/>
    <ds:schemaRef ds:uri="http://schemas.microsoft.com/office/infopath/2007/PartnerControls"/>
    <ds:schemaRef ds:uri="http://www.w3.org/XML/1998/namespace"/>
    <ds:schemaRef ds:uri="http://purl.org/dc/terms/"/>
    <ds:schemaRef ds:uri="http://schemas.openxmlformats.org/package/2006/metadata/core-properties"/>
    <ds:schemaRef ds:uri="http://purl.org/dc/elements/1.1/"/>
    <ds:schemaRef ds:uri="230e9df3-be65-4c73-a93b-d1236ebd677e"/>
    <ds:schemaRef ds:uri="16c05727-aa75-4e4a-9b5f-8a80a1165891"/>
    <ds:schemaRef ds:uri="http://schemas.microsoft.com/sharepoint/v3"/>
    <ds:schemaRef ds:uri="http://schemas.microsoft.com/office/2006/metadata/properties"/>
    <ds:schemaRef ds:uri="e195ae72-3623-4e3d-81bf-2f2e18580d19"/>
    <ds:schemaRef ds:uri="9a7ab0ce-e5c3-487e-bfbf-4a5970b0e294"/>
  </ds:schemaRefs>
</ds:datastoreItem>
</file>

<file path=customXml/itemProps3.xml><?xml version="1.0" encoding="utf-8"?>
<ds:datastoreItem xmlns:ds="http://schemas.openxmlformats.org/officeDocument/2006/customXml" ds:itemID="{47A5C105-8DCC-45A0-BDCA-A8D656C1D7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7ab0ce-e5c3-487e-bfbf-4a5970b0e294"/>
    <ds:schemaRef ds:uri="e195ae72-3623-4e3d-81bf-2f2e18580d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{1098A503-4A8C-48A7-B157-24722D4F3229}tf45331398_win32</Template>
  <TotalTime>2</TotalTime>
  <Words>2268</Words>
  <Application>Microsoft Office PowerPoint</Application>
  <PresentationFormat>Widescreen</PresentationFormat>
  <Paragraphs>238</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Courier New</vt:lpstr>
      <vt:lpstr>Symbol</vt:lpstr>
      <vt:lpstr>Tahoma</vt:lpstr>
      <vt:lpstr>Tenorite</vt:lpstr>
      <vt:lpstr>Times New Roman</vt:lpstr>
      <vt:lpstr>Verdana</vt:lpstr>
      <vt:lpstr>Wingdings</vt:lpstr>
      <vt:lpstr>Office Theme</vt:lpstr>
      <vt:lpstr>Impact of Ukraine full trade liberalization on EU producers/manufacturers</vt:lpstr>
      <vt:lpstr>Agenda</vt:lpstr>
      <vt:lpstr>1. Situation before and during the war</vt:lpstr>
      <vt:lpstr>1. Situation before and during the war</vt:lpstr>
      <vt:lpstr>2. Presentation of the impact of the trade liberalization for EU producers and manufacturers</vt:lpstr>
      <vt:lpstr>2. Presentation of the impact of the trade liberalization for EU producers and manufacturers</vt:lpstr>
      <vt:lpstr>2. Presentation of the impact of the trade liberalization for EU producers and manufacturers</vt:lpstr>
      <vt:lpstr>2. Presentation of the impact of the trade liberalization for EU producers and manufacturers</vt:lpstr>
      <vt:lpstr>2. Presentation of the impact of the trade liberalization for EU producers and manufacturers</vt:lpstr>
      <vt:lpstr>2. Presentation of the impact of the trade liberalization for EU producers and manufacturers</vt:lpstr>
      <vt:lpstr>3. Potential political impact of the trade liberalization without some restrictions</vt:lpstr>
      <vt:lpstr>4. Commission’s proposal for the renewal of Ukraine ATM</vt:lpstr>
      <vt:lpstr>4. Commission’s proposal for the renewal of Ukraine ATM</vt:lpstr>
      <vt:lpstr>4. Commission’s proposal for the renewal of Ukraine ATM</vt:lpstr>
      <vt:lpstr>5. Amendments to the proposal required to ensure survival of EU farmers </vt:lpstr>
      <vt:lpstr>5. Amendments to the proposal required to ensure survival of EU farmers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Ukraine trade liberalization on EU producers/manufacturers</dc:title>
  <dc:creator>Bruno Menne</dc:creator>
  <cp:lastModifiedBy>Bruno Menne</cp:lastModifiedBy>
  <cp:revision>77</cp:revision>
  <cp:lastPrinted>2024-02-09T08:52:08Z</cp:lastPrinted>
  <dcterms:created xsi:type="dcterms:W3CDTF">2024-02-07T14:20:04Z</dcterms:created>
  <dcterms:modified xsi:type="dcterms:W3CDTF">2024-02-09T09:17:52Z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0x010100045FA02E9C4C8D4BAE4AB7F0DB0CD719</vt:lpwstr>
  </property>
</Properties>
</file>